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3"/>
  </p:notesMasterIdLst>
  <p:handoutMasterIdLst>
    <p:handoutMasterId r:id="rId34"/>
  </p:handoutMasterIdLst>
  <p:sldIdLst>
    <p:sldId id="256" r:id="rId2"/>
    <p:sldId id="272" r:id="rId3"/>
    <p:sldId id="257" r:id="rId4"/>
    <p:sldId id="275" r:id="rId5"/>
    <p:sldId id="276" r:id="rId6"/>
    <p:sldId id="289" r:id="rId7"/>
    <p:sldId id="278" r:id="rId8"/>
    <p:sldId id="277" r:id="rId9"/>
    <p:sldId id="279" r:id="rId10"/>
    <p:sldId id="280" r:id="rId11"/>
    <p:sldId id="287" r:id="rId12"/>
    <p:sldId id="288" r:id="rId13"/>
    <p:sldId id="258" r:id="rId14"/>
    <p:sldId id="259" r:id="rId15"/>
    <p:sldId id="281" r:id="rId16"/>
    <p:sldId id="282" r:id="rId17"/>
    <p:sldId id="283" r:id="rId18"/>
    <p:sldId id="284" r:id="rId19"/>
    <p:sldId id="285" r:id="rId20"/>
    <p:sldId id="286" r:id="rId21"/>
    <p:sldId id="260" r:id="rId22"/>
    <p:sldId id="290" r:id="rId23"/>
    <p:sldId id="273" r:id="rId24"/>
    <p:sldId id="261" r:id="rId25"/>
    <p:sldId id="274" r:id="rId26"/>
    <p:sldId id="262" r:id="rId27"/>
    <p:sldId id="263" r:id="rId28"/>
    <p:sldId id="264" r:id="rId29"/>
    <p:sldId id="265" r:id="rId30"/>
    <p:sldId id="267" r:id="rId31"/>
    <p:sldId id="269" r:id="rId3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63340" autoAdjust="0"/>
  </p:normalViewPr>
  <p:slideViewPr>
    <p:cSldViewPr>
      <p:cViewPr varScale="1">
        <p:scale>
          <a:sx n="74" d="100"/>
          <a:sy n="74" d="100"/>
        </p:scale>
        <p:origin x="-16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2700"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326571" y="1"/>
            <a:ext cx="2970893"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t" anchorCtr="0" compatLnSpc="1">
            <a:prstTxWarp prst="textNoShape">
              <a:avLst/>
            </a:prstTxWarp>
          </a:bodyPr>
          <a:lstStyle>
            <a:lvl1pPr defTabSz="921669">
              <a:defRPr sz="1200"/>
            </a:lvl1pPr>
          </a:lstStyle>
          <a:p>
            <a:pPr>
              <a:defRPr/>
            </a:pPr>
            <a:r>
              <a:rPr lang="en-US" altLang="en-US" dirty="0"/>
              <a:t>Weekly Net Control</a:t>
            </a:r>
          </a:p>
        </p:txBody>
      </p:sp>
      <p:sp>
        <p:nvSpPr>
          <p:cNvPr id="40963" name="Rectangle 3"/>
          <p:cNvSpPr>
            <a:spLocks noGrp="1" noChangeArrowheads="1"/>
          </p:cNvSpPr>
          <p:nvPr>
            <p:ph type="dt" sz="quarter" idx="1"/>
          </p:nvPr>
        </p:nvSpPr>
        <p:spPr bwMode="auto">
          <a:xfrm>
            <a:off x="3646715" y="1"/>
            <a:ext cx="2972027"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t" anchorCtr="0" compatLnSpc="1">
            <a:prstTxWarp prst="textNoShape">
              <a:avLst/>
            </a:prstTxWarp>
          </a:bodyPr>
          <a:lstStyle>
            <a:lvl1pPr algn="r" defTabSz="921669">
              <a:defRPr sz="1200"/>
            </a:lvl1pPr>
          </a:lstStyle>
          <a:p>
            <a:pPr>
              <a:defRPr/>
            </a:pPr>
            <a:r>
              <a:rPr lang="en-US" altLang="en-US" dirty="0"/>
              <a:t>3/19/09</a:t>
            </a:r>
          </a:p>
        </p:txBody>
      </p:sp>
      <p:sp>
        <p:nvSpPr>
          <p:cNvPr id="40964" name="Rectangle 4"/>
          <p:cNvSpPr>
            <a:spLocks noGrp="1" noChangeArrowheads="1"/>
          </p:cNvSpPr>
          <p:nvPr>
            <p:ph type="ftr" sz="quarter" idx="2"/>
          </p:nvPr>
        </p:nvSpPr>
        <p:spPr bwMode="auto">
          <a:xfrm>
            <a:off x="272143" y="8832388"/>
            <a:ext cx="2970893"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b" anchorCtr="0" compatLnSpc="1">
            <a:prstTxWarp prst="textNoShape">
              <a:avLst/>
            </a:prstTxWarp>
          </a:bodyPr>
          <a:lstStyle>
            <a:lvl1pPr defTabSz="921669">
              <a:defRPr sz="1200"/>
            </a:lvl1pPr>
          </a:lstStyle>
          <a:p>
            <a:pPr>
              <a:defRPr/>
            </a:pPr>
            <a:r>
              <a:rPr lang="en-US" altLang="en-US" dirty="0"/>
              <a:t>South County ARES "SCARES" k6mpn.org</a:t>
            </a:r>
          </a:p>
        </p:txBody>
      </p:sp>
      <p:sp>
        <p:nvSpPr>
          <p:cNvPr id="40965" name="Rectangle 5"/>
          <p:cNvSpPr>
            <a:spLocks noGrp="1" noChangeArrowheads="1"/>
          </p:cNvSpPr>
          <p:nvPr>
            <p:ph type="sldNum" sz="quarter" idx="3"/>
          </p:nvPr>
        </p:nvSpPr>
        <p:spPr bwMode="auto">
          <a:xfrm>
            <a:off x="3592286" y="8832388"/>
            <a:ext cx="2972027"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b" anchorCtr="0" compatLnSpc="1">
            <a:prstTxWarp prst="textNoShape">
              <a:avLst/>
            </a:prstTxWarp>
          </a:bodyPr>
          <a:lstStyle>
            <a:lvl1pPr algn="r" defTabSz="921669">
              <a:defRPr sz="1200"/>
            </a:lvl1pPr>
          </a:lstStyle>
          <a:p>
            <a:pPr>
              <a:defRPr/>
            </a:pPr>
            <a:fld id="{644C744F-36FE-4713-BA8C-E2A88C9DE4D1}" type="slidenum">
              <a:rPr lang="en-US" altLang="en-US"/>
              <a:pPr>
                <a:defRPr/>
              </a:pPr>
              <a:t>‹#›</a:t>
            </a:fld>
            <a:endParaRPr lang="en-US" altLang="en-US" dirty="0"/>
          </a:p>
        </p:txBody>
      </p:sp>
    </p:spTree>
    <p:extLst>
      <p:ext uri="{BB962C8B-B14F-4D97-AF65-F5344CB8AC3E}">
        <p14:creationId xmlns:p14="http://schemas.microsoft.com/office/powerpoint/2010/main" val="162623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94821" y="1"/>
            <a:ext cx="2970893"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t" anchorCtr="0" compatLnSpc="1">
            <a:prstTxWarp prst="textNoShape">
              <a:avLst/>
            </a:prstTxWarp>
          </a:bodyPr>
          <a:lstStyle>
            <a:lvl1pPr defTabSz="921669">
              <a:defRPr sz="1200"/>
            </a:lvl1pPr>
          </a:lstStyle>
          <a:p>
            <a:pPr>
              <a:defRPr/>
            </a:pPr>
            <a:r>
              <a:rPr lang="en-US" altLang="en-US" dirty="0"/>
              <a:t>Weekly Net Control</a:t>
            </a:r>
          </a:p>
        </p:txBody>
      </p:sp>
      <p:sp>
        <p:nvSpPr>
          <p:cNvPr id="3075" name="Rectangle 3"/>
          <p:cNvSpPr>
            <a:spLocks noGrp="1" noChangeArrowheads="1"/>
          </p:cNvSpPr>
          <p:nvPr>
            <p:ph type="dt" idx="1"/>
          </p:nvPr>
        </p:nvSpPr>
        <p:spPr bwMode="auto">
          <a:xfrm>
            <a:off x="3646715" y="1"/>
            <a:ext cx="2972027"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t" anchorCtr="0" compatLnSpc="1">
            <a:prstTxWarp prst="textNoShape">
              <a:avLst/>
            </a:prstTxWarp>
          </a:bodyPr>
          <a:lstStyle>
            <a:lvl1pPr algn="r" defTabSz="921669">
              <a:defRPr sz="1200"/>
            </a:lvl1pPr>
          </a:lstStyle>
          <a:p>
            <a:pPr>
              <a:defRPr/>
            </a:pPr>
            <a:r>
              <a:rPr lang="en-US" altLang="en-US" smtClean="0"/>
              <a:t>1/21/2016</a:t>
            </a:r>
            <a:endParaRPr lang="en-US" altLang="en-US" dirty="0"/>
          </a:p>
        </p:txBody>
      </p:sp>
      <p:sp>
        <p:nvSpPr>
          <p:cNvPr id="19460" name="Rectangle 4"/>
          <p:cNvSpPr>
            <a:spLocks noGrp="1" noRot="1" noChangeAspect="1" noChangeArrowheads="1" noTextEdit="1"/>
          </p:cNvSpPr>
          <p:nvPr>
            <p:ph type="sldImg" idx="2"/>
          </p:nvPr>
        </p:nvSpPr>
        <p:spPr bwMode="auto">
          <a:xfrm>
            <a:off x="896938" y="588963"/>
            <a:ext cx="4922837" cy="3692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28625" y="4418211"/>
            <a:ext cx="6000750" cy="43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240393" y="8830371"/>
            <a:ext cx="2970893"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b" anchorCtr="0" compatLnSpc="1">
            <a:prstTxWarp prst="textNoShape">
              <a:avLst/>
            </a:prstTxWarp>
          </a:bodyPr>
          <a:lstStyle>
            <a:lvl1pPr defTabSz="921669">
              <a:defRPr sz="1200"/>
            </a:lvl1pPr>
          </a:lstStyle>
          <a:p>
            <a:pPr>
              <a:defRPr/>
            </a:pPr>
            <a:r>
              <a:rPr lang="en-US" altLang="en-US" dirty="0"/>
              <a:t>South County ARES "SCARES" k6mpn.org</a:t>
            </a:r>
          </a:p>
        </p:txBody>
      </p:sp>
      <p:sp>
        <p:nvSpPr>
          <p:cNvPr id="3079" name="Rectangle 7"/>
          <p:cNvSpPr>
            <a:spLocks noGrp="1" noChangeArrowheads="1"/>
          </p:cNvSpPr>
          <p:nvPr>
            <p:ph type="sldNum" sz="quarter" idx="5"/>
          </p:nvPr>
        </p:nvSpPr>
        <p:spPr bwMode="auto">
          <a:xfrm>
            <a:off x="3646715" y="8830371"/>
            <a:ext cx="2972027" cy="4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8" tIns="46139" rIns="92278" bIns="46139" numCol="1" anchor="b" anchorCtr="0" compatLnSpc="1">
            <a:prstTxWarp prst="textNoShape">
              <a:avLst/>
            </a:prstTxWarp>
          </a:bodyPr>
          <a:lstStyle>
            <a:lvl1pPr algn="r" defTabSz="921669">
              <a:defRPr sz="1200"/>
            </a:lvl1pPr>
          </a:lstStyle>
          <a:p>
            <a:pPr>
              <a:defRPr/>
            </a:pPr>
            <a:fld id="{BBE49D16-CE6D-46A6-8E49-37DE27B99023}" type="slidenum">
              <a:rPr lang="en-US" altLang="en-US"/>
              <a:pPr>
                <a:defRPr/>
              </a:pPr>
              <a:t>‹#›</a:t>
            </a:fld>
            <a:endParaRPr lang="en-US" altLang="en-US" dirty="0"/>
          </a:p>
        </p:txBody>
      </p:sp>
    </p:spTree>
    <p:extLst>
      <p:ext uri="{BB962C8B-B14F-4D97-AF65-F5344CB8AC3E}">
        <p14:creationId xmlns:p14="http://schemas.microsoft.com/office/powerpoint/2010/main" val="3598887800"/>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0483"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0484"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0485"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A2BEE8F-55A5-48C7-9C34-D59B05E8CCC9}" type="slidenum">
              <a:rPr lang="en-US" altLang="en-US" sz="1200"/>
              <a:pPr eaLnBrk="1" hangingPunct="1">
                <a:spcBef>
                  <a:spcPct val="0"/>
                </a:spcBef>
              </a:pPr>
              <a:t>1</a:t>
            </a:fld>
            <a:endParaRPr lang="en-US" altLang="en-US" sz="1200" dirty="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p:spPr>
        <p:txBody>
          <a:bodyPr/>
          <a:lstStyle/>
          <a:p>
            <a:pPr eaLnBrk="1" hangingPunct="1"/>
            <a:r>
              <a:rPr lang="en-US" altLang="en-US" dirty="0" smtClean="0"/>
              <a:t>This training session will cover how to be Net Control for the weekly Monday night net..</a:t>
            </a:r>
          </a:p>
          <a:p>
            <a:pPr eaLnBrk="1" hangingPunct="1"/>
            <a:endParaRPr lang="en-US" altLang="en-US" dirty="0" smtClean="0"/>
          </a:p>
          <a:p>
            <a:pPr eaLnBrk="1" hangingPunct="1"/>
            <a:r>
              <a:rPr lang="en-US" altLang="en-US" dirty="0" smtClean="0"/>
              <a:t>Many elements transfer directly into being Net Control for an emergency as well.</a:t>
            </a:r>
          </a:p>
          <a:p>
            <a:pPr eaLnBrk="1" hangingPunct="1"/>
            <a:endParaRPr lang="en-US" altLang="en-US" dirty="0" smtClean="0"/>
          </a:p>
          <a:p>
            <a:pPr eaLnBrk="1" hangingPunct="1"/>
            <a:r>
              <a:rPr lang="en-US" altLang="en-US" dirty="0" smtClean="0"/>
              <a:t>This session covers where to find the resources you’ll need to run net and proper procedures for the weekly net.</a:t>
            </a:r>
          </a:p>
          <a:p>
            <a:pPr eaLnBrk="1" hangingPunct="1"/>
            <a:endParaRPr lang="en-US" altLang="en-US" dirty="0" smtClean="0"/>
          </a:p>
          <a:p>
            <a:pPr eaLnBrk="1" hangingPunct="1"/>
            <a:r>
              <a:rPr lang="en-US" altLang="en-US" dirty="0" smtClean="0"/>
              <a:t>We’ll be covering how to use</a:t>
            </a:r>
            <a:r>
              <a:rPr lang="en-US" altLang="en-US" baseline="0" dirty="0" smtClean="0"/>
              <a:t> the roll call log to record the check-ins and send it as the permanent record </a:t>
            </a:r>
            <a:r>
              <a:rPr lang="en-US" altLang="en-US" baseline="0" smtClean="0"/>
              <a:t>for the Net.</a:t>
            </a:r>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baseline="0" dirty="0" smtClean="0"/>
              <a:t>WeeklyNet folder, download the Net procedure and roll call.  You also can get the list of coming Net assignments and roll call by city if you want to use that for Net.</a:t>
            </a:r>
          </a:p>
          <a:p>
            <a:endParaRPr lang="en-US" baseline="0" dirty="0" smtClean="0"/>
          </a:p>
          <a:p>
            <a:r>
              <a:rPr lang="en-US" baseline="0" dirty="0" smtClean="0"/>
              <a:t>Notice that this folder also has a quick way of telling when the Net Procedure and roll call files were updated.</a:t>
            </a:r>
          </a:p>
          <a:p>
            <a:endParaRPr lang="en-US" baseline="0" dirty="0" smtClean="0"/>
          </a:p>
          <a:p>
            <a:r>
              <a:rPr lang="en-US" baseline="0" dirty="0" smtClean="0"/>
              <a:t>It also contains information on how to turn off wires in case you have to help a station do that during Net.</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10</a:t>
            </a:fld>
            <a:endParaRPr lang="en-US" altLang="en-US" dirty="0"/>
          </a:p>
        </p:txBody>
      </p:sp>
    </p:spTree>
    <p:extLst>
      <p:ext uri="{BB962C8B-B14F-4D97-AF65-F5344CB8AC3E}">
        <p14:creationId xmlns:p14="http://schemas.microsoft.com/office/powerpoint/2010/main" val="284481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11</a:t>
            </a:fld>
            <a:endParaRPr lang="en-US" altLang="en-US" dirty="0"/>
          </a:p>
        </p:txBody>
      </p:sp>
    </p:spTree>
    <p:extLst>
      <p:ext uri="{BB962C8B-B14F-4D97-AF65-F5344CB8AC3E}">
        <p14:creationId xmlns:p14="http://schemas.microsoft.com/office/powerpoint/2010/main" val="245663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12</a:t>
            </a:fld>
            <a:endParaRPr lang="en-US" altLang="en-US" dirty="0"/>
          </a:p>
        </p:txBody>
      </p:sp>
    </p:spTree>
    <p:extLst>
      <p:ext uri="{BB962C8B-B14F-4D97-AF65-F5344CB8AC3E}">
        <p14:creationId xmlns:p14="http://schemas.microsoft.com/office/powerpoint/2010/main" val="1039424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3555"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3556"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3557"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0D2FD41-E923-4657-90E4-4419B0A10111}" type="slidenum">
              <a:rPr lang="en-US" altLang="en-US" sz="1200"/>
              <a:pPr eaLnBrk="1" hangingPunct="1">
                <a:spcBef>
                  <a:spcPct val="0"/>
                </a:spcBef>
              </a:pPr>
              <a:t>13</a:t>
            </a:fld>
            <a:endParaRPr lang="en-US" altLang="en-US" sz="1200" dirty="0"/>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a:noFill/>
        </p:spPr>
        <p:txBody>
          <a:bodyPr/>
          <a:lstStyle/>
          <a:p>
            <a:pPr eaLnBrk="1" hangingPunct="1">
              <a:lnSpc>
                <a:spcPct val="80000"/>
              </a:lnSpc>
              <a:buFontTx/>
              <a:buChar char="•"/>
            </a:pPr>
            <a:r>
              <a:rPr lang="en-US" altLang="en-US" dirty="0" smtClean="0"/>
              <a:t>Try to </a:t>
            </a:r>
            <a:r>
              <a:rPr lang="en-US" altLang="en-US" b="1" dirty="0" smtClean="0"/>
              <a:t>arrive early</a:t>
            </a:r>
            <a:r>
              <a:rPr lang="en-US" altLang="en-US" dirty="0" smtClean="0"/>
              <a:t>.  One time, the key for the Belmont EOC was missing and it took 25 minutes to find it.</a:t>
            </a:r>
          </a:p>
          <a:p>
            <a:pPr eaLnBrk="1" hangingPunct="1">
              <a:lnSpc>
                <a:spcPct val="80000"/>
              </a:lnSpc>
              <a:buFontTx/>
              <a:buChar char="•"/>
            </a:pPr>
            <a:r>
              <a:rPr lang="en-US" altLang="en-US" dirty="0" smtClean="0"/>
              <a:t>At most installations, you just have to </a:t>
            </a:r>
            <a:r>
              <a:rPr lang="en-US" altLang="en-US" b="1" dirty="0" smtClean="0"/>
              <a:t>turn on the power supply</a:t>
            </a:r>
            <a:r>
              <a:rPr lang="en-US" altLang="en-US" dirty="0" smtClean="0"/>
              <a:t> to start up all the radios.  Look for signs posted in the radio room about how to turn things on.  Don’t turn off radios individually at Redwood City and Belmont.  Use the power supply. Ask the EC about the set up at other city installations. </a:t>
            </a:r>
          </a:p>
          <a:p>
            <a:pPr eaLnBrk="1" hangingPunct="1">
              <a:lnSpc>
                <a:spcPct val="80000"/>
              </a:lnSpc>
              <a:buFontTx/>
              <a:buChar char="•"/>
            </a:pPr>
            <a:r>
              <a:rPr lang="en-US" altLang="en-US" dirty="0" smtClean="0"/>
              <a:t>Don’t change the radio settings unless it’s absolutely necessary.  All EOC radios are pre-set to be on the K6MPN repeater and the SCARES simplex frequency.</a:t>
            </a:r>
          </a:p>
          <a:p>
            <a:pPr eaLnBrk="1" hangingPunct="1">
              <a:lnSpc>
                <a:spcPct val="80000"/>
              </a:lnSpc>
              <a:buFontTx/>
              <a:buChar char="•"/>
            </a:pPr>
            <a:r>
              <a:rPr lang="en-US" altLang="en-US" dirty="0" smtClean="0"/>
              <a:t>Ask for a radio check and a time check if there’s not an atomic clock available.  Your cell phone may have the latest time (if it’s automatically updated by the carrier).</a:t>
            </a:r>
          </a:p>
          <a:p>
            <a:pPr eaLnBrk="1" hangingPunct="1">
              <a:lnSpc>
                <a:spcPct val="80000"/>
              </a:lnSpc>
              <a:buFontTx/>
              <a:buChar char="•"/>
            </a:pPr>
            <a:r>
              <a:rPr lang="en-US" altLang="en-US" dirty="0" smtClean="0"/>
              <a:t>If you haven’t already done so, fill in the italicized words with your information and finish it before net starts.</a:t>
            </a:r>
          </a:p>
          <a:p>
            <a:pPr eaLnBrk="1" hangingPunct="1">
              <a:lnSpc>
                <a:spcPct val="80000"/>
              </a:lnSpc>
              <a:buFontTx/>
              <a:buChar char="•"/>
            </a:pPr>
            <a:r>
              <a:rPr lang="en-US" altLang="en-US" dirty="0" smtClean="0"/>
              <a:t>The link comes up around 7:15pm.  Listen for the announcement ... try to not be transmitting when it starts.  </a:t>
            </a:r>
            <a:r>
              <a:rPr lang="en-US" altLang="en-US" b="1" dirty="0" smtClean="0"/>
              <a:t>Test the link once it’s up</a:t>
            </a:r>
            <a:r>
              <a:rPr lang="en-US" altLang="en-US" dirty="0" smtClean="0"/>
              <a:t>: look for signal strength bars on both frequencies to come up.</a:t>
            </a:r>
          </a:p>
          <a:p>
            <a:pPr eaLnBrk="1" hangingPunct="1">
              <a:lnSpc>
                <a:spcPct val="80000"/>
              </a:lnSpc>
              <a:buFontTx/>
              <a:buChar char="•"/>
            </a:pPr>
            <a:endParaRPr lang="en-US" altLang="en-US" dirty="0" smtClean="0"/>
          </a:p>
          <a:p>
            <a:pPr eaLnBrk="1" hangingPunct="1">
              <a:lnSpc>
                <a:spcPct val="80000"/>
              </a:lnSpc>
              <a:buFontTx/>
              <a:buChar char="•"/>
            </a:pPr>
            <a:endParaRPr lang="en-US" altLang="en-US" dirty="0" smtClean="0"/>
          </a:p>
          <a:p>
            <a:pPr eaLnBrk="1" hangingPunct="1">
              <a:lnSpc>
                <a:spcPct val="80000"/>
              </a:lnSpc>
              <a:buFontTx/>
              <a:buChar char="•"/>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4579"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4580"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4581"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C8F793D7-BA6E-43F2-B5CC-02A45D58AE3E}" type="slidenum">
              <a:rPr lang="en-US" altLang="en-US" sz="1200"/>
              <a:pPr eaLnBrk="1" hangingPunct="1">
                <a:spcBef>
                  <a:spcPct val="0"/>
                </a:spcBef>
              </a:pPr>
              <a:t>14</a:t>
            </a:fld>
            <a:endParaRPr lang="en-US" altLang="en-US" sz="1200" dirty="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p:spPr>
        <p:txBody>
          <a:bodyPr/>
          <a:lstStyle/>
          <a:p>
            <a:pPr eaLnBrk="1" hangingPunct="1">
              <a:buFontTx/>
              <a:buChar char="•"/>
            </a:pPr>
            <a:r>
              <a:rPr lang="en-US" altLang="en-US" sz="1100" dirty="0"/>
              <a:t>It’s important to start on time or folks will be wondering what’s going on ... is there a problem with their equipment, your equipment, the repeater?</a:t>
            </a:r>
            <a:br>
              <a:rPr lang="en-US" altLang="en-US" sz="1100" dirty="0"/>
            </a:br>
            <a:r>
              <a:rPr lang="en-US" altLang="en-US" sz="1100" dirty="0"/>
              <a:t>If something delays you, make an announcement or have someone else make it.</a:t>
            </a:r>
          </a:p>
          <a:p>
            <a:pPr eaLnBrk="1" hangingPunct="1">
              <a:buFontTx/>
              <a:buChar char="•"/>
            </a:pPr>
            <a:r>
              <a:rPr lang="en-US" altLang="en-US" sz="1100" dirty="0"/>
              <a:t>Take a deep breath, relax, and calmly read the Preamble: </a:t>
            </a:r>
          </a:p>
          <a:p>
            <a:pPr lvl="1" eaLnBrk="1" hangingPunct="1">
              <a:buFontTx/>
              <a:buChar char="•"/>
            </a:pPr>
            <a:r>
              <a:rPr lang="en-US" altLang="en-US" sz="1100" dirty="0"/>
              <a:t>don’t rush, stay calm </a:t>
            </a:r>
          </a:p>
          <a:p>
            <a:pPr lvl="1" eaLnBrk="1" hangingPunct="1">
              <a:buFontTx/>
              <a:buChar char="•"/>
            </a:pPr>
            <a:r>
              <a:rPr lang="en-US" altLang="en-US" sz="1100" dirty="0"/>
              <a:t>speak at a slower than normal pace </a:t>
            </a:r>
          </a:p>
          <a:p>
            <a:pPr lvl="1" eaLnBrk="1" hangingPunct="1">
              <a:buFontTx/>
              <a:buChar char="•"/>
            </a:pPr>
            <a:r>
              <a:rPr lang="en-US" altLang="en-US" sz="1100" dirty="0"/>
              <a:t>let the repeater and link drop after long paragraphs: let’s the repeater timer reset.  This also allows high priority or emergency traffic to break in.</a:t>
            </a:r>
          </a:p>
          <a:p>
            <a:pPr lvl="1" eaLnBrk="1" hangingPunct="1">
              <a:buFontTx/>
              <a:buChar char="•"/>
            </a:pPr>
            <a:r>
              <a:rPr lang="en-US" altLang="en-US" sz="1100" dirty="0"/>
              <a:t>Once you hear the short beep, the timer has reset and you can key up again</a:t>
            </a:r>
          </a:p>
          <a:p>
            <a:pPr lvl="1" eaLnBrk="1" hangingPunct="1">
              <a:buFontTx/>
              <a:buChar char="•"/>
            </a:pPr>
            <a:r>
              <a:rPr lang="en-US" altLang="en-US" sz="1100" dirty="0"/>
              <a:t>release the PTT button to listen for emergency/priority traffic: it’s “Push to Talk”, not “Push to Think”</a:t>
            </a:r>
          </a:p>
          <a:p>
            <a:pPr lvl="1" eaLnBrk="1" hangingPunct="1">
              <a:buFontTx/>
              <a:buChar char="•"/>
            </a:pPr>
            <a:r>
              <a:rPr lang="en-US" altLang="en-US" sz="1100" dirty="0"/>
              <a:t>listen for ARRL officials; if an official checks in and has traffic, allow them to go ahead with their traffic.  But, there’s no need to ask if they have traffic.  If they do, they’ll let you know.</a:t>
            </a:r>
          </a:p>
          <a:p>
            <a:pPr eaLnBrk="1" hangingPunct="1">
              <a:buFontTx/>
              <a:buChar char="•"/>
            </a:pPr>
            <a:r>
              <a:rPr lang="en-US" altLang="en-US" sz="1100" dirty="0"/>
              <a:t>Review opening paragraph for Roll Call</a:t>
            </a:r>
          </a:p>
          <a:p>
            <a:pPr eaLnBrk="1" hangingPunct="1">
              <a:buFontTx/>
              <a:buChar char="•"/>
            </a:pPr>
            <a:r>
              <a:rPr lang="en-US" altLang="en-US" sz="1100" dirty="0"/>
              <a:t>Roll Call by call sign: have the option of doing it in reverse alphabetical order.  Mention this when reading the opening paragraph.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Roll Call form</a:t>
            </a:r>
            <a:r>
              <a:rPr lang="en-US" baseline="0" dirty="0" smtClean="0"/>
              <a:t> has three parts to it:</a:t>
            </a:r>
          </a:p>
          <a:p>
            <a:endParaRPr lang="en-US" baseline="0" dirty="0" smtClean="0"/>
          </a:p>
          <a:p>
            <a:pPr marL="327435" indent="-327435">
              <a:buFont typeface="+mj-lt"/>
              <a:buAutoNum type="arabicPeriod"/>
            </a:pPr>
            <a:r>
              <a:rPr lang="en-US" baseline="0" dirty="0" smtClean="0"/>
              <a:t>Top portion: fill this out before net</a:t>
            </a:r>
          </a:p>
          <a:p>
            <a:pPr marL="327435" indent="-327435">
              <a:buFont typeface="+mj-lt"/>
              <a:buAutoNum type="arabicPeriod"/>
            </a:pPr>
            <a:r>
              <a:rPr lang="en-US" baseline="0" dirty="0" smtClean="0"/>
              <a:t>Middle: fill this out as you check stations in. Note: before Net, mark your own line with “NC”</a:t>
            </a:r>
          </a:p>
          <a:p>
            <a:pPr marL="327435" indent="-327435">
              <a:buFont typeface="+mj-lt"/>
              <a:buAutoNum type="arabicPeriod"/>
            </a:pPr>
            <a:r>
              <a:rPr lang="en-US" baseline="0" dirty="0" smtClean="0"/>
              <a:t>Bottom: total up the number of members (including yourself) that checked in to Net, the number of guest (non-member) stations and record the totals at the bottom.</a:t>
            </a:r>
          </a:p>
          <a:p>
            <a:pPr marL="327435" indent="-327435">
              <a:buFont typeface="+mj-lt"/>
              <a:buAutoNum type="arabicPeriod"/>
            </a:pPr>
            <a:r>
              <a:rPr lang="en-US" baseline="0" dirty="0" smtClean="0"/>
              <a:t>Last step: send the completed form to Madeline KD6JTU</a:t>
            </a:r>
          </a:p>
          <a:p>
            <a:pPr marL="327435" indent="-327435">
              <a:buFont typeface="+mj-lt"/>
              <a:buAutoNum type="arabicPeriod"/>
            </a:pPr>
            <a:r>
              <a:rPr lang="en-US" baseline="0" dirty="0" smtClean="0"/>
              <a:t>PLEASE, don’t substitute your own “form”.  Use the one supplied, just like you’d have to use an agency’s form whether you like it or not.</a:t>
            </a:r>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15</a:t>
            </a:fld>
            <a:endParaRPr lang="en-US" altLang="en-US" dirty="0"/>
          </a:p>
        </p:txBody>
      </p:sp>
    </p:spTree>
    <p:extLst>
      <p:ext uri="{BB962C8B-B14F-4D97-AF65-F5344CB8AC3E}">
        <p14:creationId xmlns:p14="http://schemas.microsoft.com/office/powerpoint/2010/main" val="407239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16</a:t>
            </a:fld>
            <a:endParaRPr lang="en-US" altLang="en-US" dirty="0"/>
          </a:p>
        </p:txBody>
      </p:sp>
    </p:spTree>
    <p:extLst>
      <p:ext uri="{BB962C8B-B14F-4D97-AF65-F5344CB8AC3E}">
        <p14:creationId xmlns:p14="http://schemas.microsoft.com/office/powerpoint/2010/main" val="841857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You’d be surprised</a:t>
            </a:r>
            <a:r>
              <a:rPr lang="en-US" baseline="0" dirty="0" smtClean="0"/>
              <a:t> how many forms I get back where NC hasn’t marked themselves as having participated in the net.</a:t>
            </a:r>
          </a:p>
          <a:p>
            <a:r>
              <a:rPr lang="en-US" baseline="0" dirty="0" smtClean="0"/>
              <a:t>Do this before net and you’re all set.</a:t>
            </a:r>
          </a:p>
          <a:p>
            <a:endParaRPr lang="en-US" baseline="0" dirty="0" smtClean="0"/>
          </a:p>
          <a:p>
            <a:r>
              <a:rPr lang="en-US" baseline="0" dirty="0" smtClean="0"/>
              <a:t>Since I have to use the form to check if my record of check-ins matches yours, please only mark the stations that check in.</a:t>
            </a:r>
          </a:p>
          <a:p>
            <a:r>
              <a:rPr lang="en-US" baseline="0" dirty="0" smtClean="0"/>
              <a:t>Don’t put a circle if nothing was heard from a station.  If you need to keep your place, use a tiny dot.</a:t>
            </a:r>
          </a:p>
          <a:p>
            <a:endParaRPr lang="en-US" baseline="0" dirty="0" smtClean="0"/>
          </a:p>
          <a:p>
            <a:r>
              <a:rPr lang="en-US" baseline="0" dirty="0" smtClean="0"/>
              <a:t>Some members like to mark a “T” by a station that has traffic for the net.  </a:t>
            </a:r>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17</a:t>
            </a:fld>
            <a:endParaRPr lang="en-US" altLang="en-US" dirty="0"/>
          </a:p>
        </p:txBody>
      </p:sp>
    </p:spTree>
    <p:extLst>
      <p:ext uri="{BB962C8B-B14F-4D97-AF65-F5344CB8AC3E}">
        <p14:creationId xmlns:p14="http://schemas.microsoft.com/office/powerpoint/2010/main" val="123303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 yourself as NC before net.</a:t>
            </a:r>
          </a:p>
          <a:p>
            <a:endParaRPr lang="en-US" dirty="0" smtClean="0"/>
          </a:p>
          <a:p>
            <a:r>
              <a:rPr lang="en-US" dirty="0" smtClean="0"/>
              <a:t>Mark check-ins</a:t>
            </a:r>
            <a:r>
              <a:rPr lang="en-US" baseline="0" dirty="0" smtClean="0"/>
              <a:t> as you go … guests go at right.</a:t>
            </a:r>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18</a:t>
            </a:fld>
            <a:endParaRPr lang="en-US" altLang="en-US" dirty="0"/>
          </a:p>
        </p:txBody>
      </p:sp>
    </p:spTree>
    <p:extLst>
      <p:ext uri="{BB962C8B-B14F-4D97-AF65-F5344CB8AC3E}">
        <p14:creationId xmlns:p14="http://schemas.microsoft.com/office/powerpoint/2010/main" val="239756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en-US"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19</a:t>
            </a:fld>
            <a:endParaRPr lang="en-US" altLang="en-US" dirty="0"/>
          </a:p>
        </p:txBody>
      </p:sp>
    </p:spTree>
    <p:extLst>
      <p:ext uri="{BB962C8B-B14F-4D97-AF65-F5344CB8AC3E}">
        <p14:creationId xmlns:p14="http://schemas.microsoft.com/office/powerpoint/2010/main" val="329708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1507"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1508"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1509"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D4D0B0BE-ADAF-46DF-9764-E5D68250D75B}" type="slidenum">
              <a:rPr lang="en-US" altLang="en-US" sz="1200"/>
              <a:pPr eaLnBrk="1" hangingPunct="1">
                <a:spcBef>
                  <a:spcPct val="0"/>
                </a:spcBef>
              </a:pPr>
              <a:t>2</a:t>
            </a:fld>
            <a:endParaRPr lang="en-US" altLang="en-US" sz="1200" dirty="0"/>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p:spPr>
        <p:txBody>
          <a:bodyPr/>
          <a:lstStyle/>
          <a:p>
            <a:pPr eaLnBrk="1" hangingPunct="1"/>
            <a:r>
              <a:rPr lang="en-US" altLang="en-US" dirty="0" smtClean="0"/>
              <a:t>Why do we have a weekly net?</a:t>
            </a:r>
          </a:p>
          <a:p>
            <a:pPr eaLnBrk="1" hangingPunct="1"/>
            <a:endParaRPr lang="en-US" altLang="en-US" dirty="0" smtClean="0"/>
          </a:p>
          <a:p>
            <a:pPr eaLnBrk="1" hangingPunct="1">
              <a:buFontTx/>
              <a:buChar char="•"/>
            </a:pPr>
            <a:r>
              <a:rPr lang="en-US" altLang="en-US" dirty="0" smtClean="0"/>
              <a:t>We are COMMUNICATORS!  The weekly net is for practice/training and testing our radios and antennas.</a:t>
            </a:r>
          </a:p>
          <a:p>
            <a:pPr eaLnBrk="1" hangingPunct="1">
              <a:buFontTx/>
              <a:buChar char="•"/>
            </a:pPr>
            <a:r>
              <a:rPr lang="en-US" altLang="en-US" dirty="0" smtClean="0"/>
              <a:t>Practice for participating in a directed net</a:t>
            </a:r>
          </a:p>
          <a:p>
            <a:pPr eaLnBrk="1" hangingPunct="1">
              <a:buFontTx/>
              <a:buChar char="•"/>
            </a:pPr>
            <a:r>
              <a:rPr lang="en-US" altLang="en-US" dirty="0" smtClean="0"/>
              <a:t>Practice using a repeater and linked remote base</a:t>
            </a:r>
          </a:p>
          <a:p>
            <a:pPr eaLnBrk="1" hangingPunct="1">
              <a:buFontTx/>
              <a:buChar char="•"/>
            </a:pPr>
            <a:r>
              <a:rPr lang="en-US" altLang="en-US" dirty="0" smtClean="0"/>
              <a:t>Practice using a form that’s not our own: like an agency’s form in an activation.</a:t>
            </a:r>
          </a:p>
          <a:p>
            <a:pPr eaLnBrk="1" hangingPunct="1">
              <a:buFontTx/>
              <a:buChar char="•"/>
            </a:pPr>
            <a:r>
              <a:rPr lang="en-US" altLang="en-US" dirty="0" smtClean="0"/>
              <a:t>Get the latest information about coming events and exercises; chance to volunteer</a:t>
            </a:r>
          </a:p>
          <a:p>
            <a:pPr eaLnBrk="1" hangingPunct="1">
              <a:buFontTx/>
              <a:buChar char="•"/>
            </a:pPr>
            <a:r>
              <a:rPr lang="en-US" altLang="en-US" dirty="0" smtClean="0"/>
              <a:t>Will get to know members’ voices ... helps when signals are weak</a:t>
            </a:r>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Net, count the number of check-ins, members and guests, and fill in the bottom of the form.</a:t>
            </a:r>
          </a:p>
          <a:p>
            <a:endParaRPr lang="en-US" baseline="0" dirty="0" smtClean="0"/>
          </a:p>
          <a:p>
            <a:r>
              <a:rPr lang="en-US" baseline="0" dirty="0" smtClean="0"/>
              <a:t>Total the two numbers, too.</a:t>
            </a:r>
          </a:p>
          <a:p>
            <a:endParaRPr lang="en-US" baseline="0" dirty="0" smtClean="0"/>
          </a:p>
          <a:p>
            <a:r>
              <a:rPr lang="en-US" baseline="0" dirty="0" smtClean="0"/>
              <a:t>I used that as a first check as to whether I got the same check-ins as you did.</a:t>
            </a:r>
          </a:p>
          <a:p>
            <a:endParaRPr lang="en-US" baseline="0" dirty="0" smtClean="0"/>
          </a:p>
          <a:p>
            <a:r>
              <a:rPr lang="en-US" baseline="0" dirty="0" smtClean="0"/>
              <a:t>Why do we record check-ins?</a:t>
            </a:r>
          </a:p>
          <a:p>
            <a:r>
              <a:rPr lang="en-US" baseline="0" dirty="0" smtClean="0"/>
              <a:t>	It’s a requirement to routinely check-in to Monday Night Net</a:t>
            </a:r>
          </a:p>
          <a:p>
            <a:r>
              <a:rPr lang="en-US" baseline="0" dirty="0" smtClean="0"/>
              <a:t>	If we don’t hear from a member for &gt; year, we contact them to see if they’ve moved, lost interest, too busy, …</a:t>
            </a:r>
          </a:p>
          <a:p>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20</a:t>
            </a:fld>
            <a:endParaRPr lang="en-US" altLang="en-US" dirty="0"/>
          </a:p>
        </p:txBody>
      </p:sp>
    </p:spTree>
    <p:extLst>
      <p:ext uri="{BB962C8B-B14F-4D97-AF65-F5344CB8AC3E}">
        <p14:creationId xmlns:p14="http://schemas.microsoft.com/office/powerpoint/2010/main" val="395341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5603"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5604"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5605"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BC45EAD-7D87-46DA-92E7-ADDDB6FA4990}" type="slidenum">
              <a:rPr lang="en-US" altLang="en-US" sz="1200"/>
              <a:pPr eaLnBrk="1" hangingPunct="1">
                <a:spcBef>
                  <a:spcPct val="0"/>
                </a:spcBef>
              </a:pPr>
              <a:t>21</a:t>
            </a:fld>
            <a:endParaRPr lang="en-US" altLang="en-US" sz="1200" dirty="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p:spPr>
        <p:txBody>
          <a:bodyPr/>
          <a:lstStyle/>
          <a:p>
            <a:pPr eaLnBrk="1" hangingPunct="1">
              <a:buFontTx/>
              <a:buChar char="•"/>
            </a:pPr>
            <a:r>
              <a:rPr lang="en-US" altLang="en-US" sz="1100" dirty="0"/>
              <a:t>Why do you have the wait 1 second before speaking</a:t>
            </a:r>
          </a:p>
          <a:p>
            <a:pPr lvl="1" eaLnBrk="1" hangingPunct="1">
              <a:buFontTx/>
              <a:buChar char="•"/>
            </a:pPr>
            <a:r>
              <a:rPr lang="en-US" altLang="en-US" sz="1100" dirty="0"/>
              <a:t>Allow link to come up</a:t>
            </a:r>
          </a:p>
          <a:p>
            <a:pPr lvl="1" eaLnBrk="1" hangingPunct="1">
              <a:buFontTx/>
              <a:buChar char="•"/>
            </a:pPr>
            <a:r>
              <a:rPr lang="en-US" altLang="en-US" sz="1100" dirty="0"/>
              <a:t>To check this, look at signal meter on radio(s)</a:t>
            </a:r>
          </a:p>
          <a:p>
            <a:pPr eaLnBrk="1" hangingPunct="1">
              <a:buFontTx/>
              <a:buChar char="•"/>
            </a:pPr>
            <a:r>
              <a:rPr lang="en-US" altLang="en-US" sz="1100" dirty="0"/>
              <a:t>Why not phonetically?  Adds too much time to net</a:t>
            </a:r>
          </a:p>
          <a:p>
            <a:pPr eaLnBrk="1" hangingPunct="1">
              <a:buFontTx/>
              <a:buChar char="•"/>
            </a:pPr>
            <a:r>
              <a:rPr lang="en-US" altLang="en-US" sz="1100" dirty="0"/>
              <a:t>Don’t give call sign AND name: leave name for acknowledgement</a:t>
            </a:r>
          </a:p>
          <a:p>
            <a:pPr eaLnBrk="1" hangingPunct="1">
              <a:buFontTx/>
              <a:buChar char="•"/>
            </a:pPr>
            <a:r>
              <a:rPr lang="en-US" altLang="en-US" sz="1100" dirty="0"/>
              <a:t>Acknowledge check-in or say “nothing heard”</a:t>
            </a:r>
          </a:p>
          <a:p>
            <a:pPr lvl="1" eaLnBrk="1" hangingPunct="1">
              <a:buFontTx/>
              <a:buChar char="•"/>
            </a:pPr>
            <a:r>
              <a:rPr lang="en-US" altLang="en-US" sz="1100" dirty="0"/>
              <a:t>Let’s the member know if they were heard</a:t>
            </a:r>
          </a:p>
          <a:p>
            <a:pPr lvl="1" eaLnBrk="1" hangingPunct="1">
              <a:buFontTx/>
              <a:buChar char="•"/>
            </a:pPr>
            <a:r>
              <a:rPr lang="en-US" altLang="en-US" sz="1100" dirty="0"/>
              <a:t>Let’s relay know if you heard the check-in</a:t>
            </a:r>
          </a:p>
          <a:p>
            <a:pPr lvl="1" eaLnBrk="1" hangingPunct="1">
              <a:buFontTx/>
              <a:buChar char="•"/>
            </a:pPr>
            <a:r>
              <a:rPr lang="en-US" altLang="en-US" sz="1100" dirty="0"/>
              <a:t>Let’s the person recording the net in the database know that the member checked in (may not be able to hear all check-ins</a:t>
            </a:r>
            <a:r>
              <a:rPr lang="en-US" altLang="en-US" sz="1100" dirty="0" smtClean="0"/>
              <a:t>)</a:t>
            </a:r>
          </a:p>
          <a:p>
            <a:pPr lvl="1" eaLnBrk="1" hangingPunct="1">
              <a:buFontTx/>
              <a:buChar char="•"/>
            </a:pPr>
            <a:r>
              <a:rPr lang="en-US" altLang="en-US" sz="1100" dirty="0" smtClean="0"/>
              <a:t>If they have “wires” on, you’ll hear a tone</a:t>
            </a:r>
            <a:r>
              <a:rPr lang="en-US" altLang="en-US" sz="1100" baseline="0" dirty="0" smtClean="0"/>
              <a:t> followed probably by the end of their call sign.  Let them know “wires” is on: tell them to press PTT, wait 4 seconds, then give their call sign.  Direct them to the k6mpn.org web site for directions on how to turn “wires” off.</a:t>
            </a:r>
          </a:p>
          <a:p>
            <a:pPr lvl="1" eaLnBrk="1" hangingPunct="1">
              <a:buFontTx/>
              <a:buNone/>
            </a:pPr>
            <a:endParaRPr lang="en-US" altLang="en-US" sz="1100" dirty="0"/>
          </a:p>
          <a:p>
            <a:pPr eaLnBrk="1" hangingPunct="1">
              <a:buFontTx/>
              <a:buChar char="•"/>
            </a:pPr>
            <a:r>
              <a:rPr lang="en-US" altLang="en-US" sz="1100" dirty="0"/>
              <a:t>Mark “T” by call sign of member who says they have traffic and acknowledge (“Your traffic is noted”)</a:t>
            </a:r>
          </a:p>
          <a:p>
            <a:pPr eaLnBrk="1" hangingPunct="1">
              <a:buFontTx/>
              <a:buChar char="•"/>
            </a:pPr>
            <a:r>
              <a:rPr lang="en-US" altLang="en-US" sz="1100" dirty="0" smtClean="0"/>
              <a:t>Announce early </a:t>
            </a:r>
            <a:r>
              <a:rPr lang="en-US" altLang="en-US" sz="1100" dirty="0"/>
              <a:t>check-ins: “&lt;call sign&gt; checked in early”</a:t>
            </a:r>
          </a:p>
          <a:p>
            <a:pPr eaLnBrk="1" hangingPunct="1">
              <a:buFontTx/>
              <a:buChar char="•"/>
            </a:pPr>
            <a:r>
              <a:rPr lang="en-US" altLang="en-US" sz="1100" dirty="0"/>
              <a:t>Allow your Relay to check-in in case they have traffic for the net</a:t>
            </a:r>
          </a:p>
          <a:p>
            <a:pPr eaLnBrk="1" hangingPunct="1">
              <a:buFontTx/>
              <a:buChar char="•"/>
            </a:pPr>
            <a:r>
              <a:rPr lang="en-US" altLang="en-US" sz="1100" dirty="0"/>
              <a:t>If the person assigned as next week’s Net Control checks in, confirm their assignment</a:t>
            </a:r>
          </a:p>
          <a:p>
            <a:pPr eaLnBrk="1" hangingPunct="1">
              <a:buFontTx/>
              <a:buChar char="•"/>
            </a:pPr>
            <a:r>
              <a:rPr lang="en-US" altLang="en-US" sz="1100" dirty="0"/>
              <a:t>Remember to give your FCC Call sign every 10 minutes.  Roughly at the end of each column, but best to check the clock.  Assistant can help with this.  Don’t give it too frequently (some have done it every 3 minutes!)</a:t>
            </a:r>
          </a:p>
          <a:p>
            <a:pPr eaLnBrk="1" hangingPunct="1">
              <a:buFontTx/>
              <a:buChar char="•"/>
            </a:pPr>
            <a:r>
              <a:rPr lang="en-US" altLang="en-US" sz="1100" dirty="0"/>
              <a:t>Mark yourself on the roll call list (“NC”)</a:t>
            </a:r>
          </a:p>
          <a:p>
            <a:pPr eaLnBrk="1" hangingPunct="1">
              <a:buFontTx/>
              <a:buChar char="•"/>
            </a:pPr>
            <a:r>
              <a:rPr lang="en-US" altLang="en-US" sz="1100" dirty="0"/>
              <a:t>If someone doesn’t check in, please leave the line blank (don’t put a 0 or other mark; makes it hard to read)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5603"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5604"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5605"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BC45EAD-7D87-46DA-92E7-ADDDB6FA4990}" type="slidenum">
              <a:rPr lang="en-US" altLang="en-US" sz="1200"/>
              <a:pPr eaLnBrk="1" hangingPunct="1">
                <a:spcBef>
                  <a:spcPct val="0"/>
                </a:spcBef>
              </a:pPr>
              <a:t>22</a:t>
            </a:fld>
            <a:endParaRPr lang="en-US" altLang="en-US" sz="1200" dirty="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p:spPr>
        <p:txBody>
          <a:bodyPr/>
          <a:lstStyle/>
          <a:p>
            <a:pPr eaLnBrk="1" hangingPunct="1">
              <a:buFontTx/>
              <a:buChar char="•"/>
            </a:pPr>
            <a:endParaRPr lang="en-US" altLang="en-US" sz="1100" dirty="0" smtClean="0"/>
          </a:p>
          <a:p>
            <a:pPr eaLnBrk="1" hangingPunct="1">
              <a:buFontTx/>
              <a:buChar char="•"/>
            </a:pPr>
            <a:r>
              <a:rPr lang="en-US" altLang="en-US" sz="1100" dirty="0" smtClean="0"/>
              <a:t>Allow </a:t>
            </a:r>
            <a:r>
              <a:rPr lang="en-US" altLang="en-US" sz="1100" dirty="0"/>
              <a:t>your Relay to check-in in case they have traffic for the net</a:t>
            </a:r>
          </a:p>
          <a:p>
            <a:pPr eaLnBrk="1" hangingPunct="1">
              <a:buFontTx/>
              <a:buChar char="•"/>
            </a:pPr>
            <a:r>
              <a:rPr lang="en-US" altLang="en-US" sz="1100" dirty="0"/>
              <a:t>If the person assigned as next week’s Net Control checks in, confirm their </a:t>
            </a:r>
            <a:r>
              <a:rPr lang="en-US" altLang="en-US" sz="1100" dirty="0" smtClean="0"/>
              <a:t>assignment</a:t>
            </a:r>
          </a:p>
          <a:p>
            <a:pPr lvl="1" eaLnBrk="1" hangingPunct="1">
              <a:buFontTx/>
              <a:buChar char="•"/>
            </a:pPr>
            <a:r>
              <a:rPr lang="en-US" altLang="en-US" sz="1100" dirty="0" smtClean="0"/>
              <a:t>If you have an exchange with that station, make sure</a:t>
            </a:r>
            <a:r>
              <a:rPr lang="en-US" altLang="en-US" sz="1100" baseline="0" dirty="0" smtClean="0"/>
              <a:t> they end with their call sign.</a:t>
            </a:r>
          </a:p>
          <a:p>
            <a:pPr lvl="1" eaLnBrk="1" hangingPunct="1">
              <a:buFontTx/>
              <a:buNone/>
            </a:pPr>
            <a:r>
              <a:rPr lang="en-US" altLang="en-US" sz="1100" baseline="0" dirty="0" smtClean="0"/>
              <a:t>Example: KD6JTU, please confirm that you will be net control next week.  KD6JTU: “That’s affirmative. </a:t>
            </a:r>
            <a:r>
              <a:rPr lang="en-US" altLang="en-US" sz="1100" baseline="0" smtClean="0"/>
              <a:t>KD6JTU”</a:t>
            </a:r>
            <a:endParaRPr lang="en-US" altLang="en-US" sz="1100" dirty="0" smtClean="0"/>
          </a:p>
          <a:p>
            <a:pPr eaLnBrk="1" hangingPunct="1">
              <a:buFontTx/>
              <a:buChar char="•"/>
            </a:pPr>
            <a:r>
              <a:rPr lang="en-US" altLang="en-US" sz="1100" dirty="0" smtClean="0"/>
              <a:t>If they don’t check-in,</a:t>
            </a:r>
            <a:r>
              <a:rPr lang="en-US" altLang="en-US" sz="1100" baseline="0" dirty="0" smtClean="0"/>
              <a:t> just announce that they will be NC next week.</a:t>
            </a:r>
          </a:p>
          <a:p>
            <a:pPr lvl="1" eaLnBrk="1" hangingPunct="1">
              <a:buFontTx/>
              <a:buChar char="•"/>
            </a:pPr>
            <a:r>
              <a:rPr lang="en-US" altLang="en-US" sz="1100" baseline="0" dirty="0" smtClean="0"/>
              <a:t>DON’T ask the net to “let them know”. Rod Hall KI6WED notifies everyone of their assignment several weeks in advance</a:t>
            </a:r>
            <a:br>
              <a:rPr lang="en-US" altLang="en-US" sz="1100" baseline="0" dirty="0" smtClean="0"/>
            </a:br>
            <a:endParaRPr lang="en-US" altLang="en-US" sz="1100" dirty="0"/>
          </a:p>
          <a:p>
            <a:pPr eaLnBrk="1" hangingPunct="1">
              <a:buFontTx/>
              <a:buChar char="•"/>
            </a:pPr>
            <a:r>
              <a:rPr lang="en-US" altLang="en-US" sz="1100" dirty="0"/>
              <a:t>Remember to give your FCC Call sign every 10 minutes.  Roughly at the end of each column, but best to check the clock.  Assistant can help with this.  Don’t give it too frequently (some have done it every 3 minutes!)</a:t>
            </a:r>
          </a:p>
          <a:p>
            <a:pPr eaLnBrk="1" hangingPunct="1">
              <a:buFontTx/>
              <a:buChar char="•"/>
            </a:pPr>
            <a:r>
              <a:rPr lang="en-US" altLang="en-US" sz="1100" dirty="0"/>
              <a:t>Mark yourself on the roll call list (“NC”)</a:t>
            </a:r>
          </a:p>
          <a:p>
            <a:pPr eaLnBrk="1" hangingPunct="1">
              <a:buFontTx/>
              <a:buChar char="•"/>
            </a:pPr>
            <a:r>
              <a:rPr lang="en-US" altLang="en-US" sz="1100" dirty="0"/>
              <a:t>If someone doesn’t check in, please leave the line blank (don’t put a 0 or other mark; makes it hard to read)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6627"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6628"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6629"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7195AC0A-D051-41BC-A2E7-A4F32E24607B}" type="slidenum">
              <a:rPr lang="en-US" altLang="en-US" sz="1200"/>
              <a:pPr eaLnBrk="1" hangingPunct="1">
                <a:spcBef>
                  <a:spcPct val="0"/>
                </a:spcBef>
              </a:pPr>
              <a:t>23</a:t>
            </a:fld>
            <a:endParaRPr lang="en-US" altLang="en-US" sz="1200" dirty="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p:spPr>
        <p:txBody>
          <a:bodyPr/>
          <a:lstStyle/>
          <a:p>
            <a:pPr eaLnBrk="1" hangingPunct="1">
              <a:buFontTx/>
              <a:buChar char="•"/>
            </a:pPr>
            <a:r>
              <a:rPr lang="en-US" altLang="en-US" dirty="0" smtClean="0"/>
              <a:t>Why do you have the wait 1 second before speaking</a:t>
            </a:r>
          </a:p>
          <a:p>
            <a:pPr lvl="1" eaLnBrk="1" hangingPunct="1">
              <a:buFontTx/>
              <a:buChar char="•"/>
            </a:pPr>
            <a:r>
              <a:rPr lang="en-US" altLang="en-US" dirty="0" smtClean="0"/>
              <a:t>Allow link to come up</a:t>
            </a:r>
          </a:p>
          <a:p>
            <a:pPr lvl="1" eaLnBrk="1" hangingPunct="1">
              <a:buFontTx/>
              <a:buChar char="•"/>
            </a:pPr>
            <a:r>
              <a:rPr lang="en-US" altLang="en-US" dirty="0" smtClean="0"/>
              <a:t>To check this, look at signal meter on radio(s)</a:t>
            </a:r>
          </a:p>
          <a:p>
            <a:pPr eaLnBrk="1" hangingPunct="1">
              <a:buFontTx/>
              <a:buChar char="•"/>
            </a:pPr>
            <a:r>
              <a:rPr lang="en-US" altLang="en-US" dirty="0" smtClean="0"/>
              <a:t>Why not phonetically?  Adds too much time to net</a:t>
            </a:r>
          </a:p>
          <a:p>
            <a:pPr eaLnBrk="1" hangingPunct="1">
              <a:buFontTx/>
              <a:buChar char="•"/>
            </a:pPr>
            <a:r>
              <a:rPr lang="en-US" altLang="en-US" dirty="0" smtClean="0"/>
              <a:t>Don’t give call sign AND name: leave name for acknowledgement</a:t>
            </a:r>
          </a:p>
          <a:p>
            <a:pPr eaLnBrk="1" hangingPunct="1">
              <a:buFontTx/>
              <a:buChar char="•"/>
            </a:pPr>
            <a:r>
              <a:rPr lang="en-US" altLang="en-US" dirty="0" smtClean="0"/>
              <a:t>Don’t skip over early check-ins: “&lt;call sign&gt; checked in early”</a:t>
            </a:r>
          </a:p>
          <a:p>
            <a:pPr eaLnBrk="1" hangingPunct="1">
              <a:buFontTx/>
              <a:buChar char="•"/>
            </a:pPr>
            <a:r>
              <a:rPr lang="en-US" altLang="en-US" dirty="0" smtClean="0"/>
              <a:t>Don’t mention when someone is out of town: you never know who is listening</a:t>
            </a:r>
          </a:p>
          <a:p>
            <a:pPr eaLnBrk="1" hangingPunct="1">
              <a:buFontTx/>
              <a:buChar char="•"/>
            </a:pPr>
            <a:r>
              <a:rPr lang="en-US" altLang="en-US" dirty="0" smtClean="0"/>
              <a:t>Some NC’s give their FCC call sign too often (every 3-4 mins)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7651"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7652"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7653"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7B6C9BA-ED15-4A3F-A1E4-E641E24FFC1B}" type="slidenum">
              <a:rPr lang="en-US" altLang="en-US" sz="1200"/>
              <a:pPr eaLnBrk="1" hangingPunct="1">
                <a:spcBef>
                  <a:spcPct val="0"/>
                </a:spcBef>
              </a:pPr>
              <a:t>24</a:t>
            </a:fld>
            <a:endParaRPr lang="en-US" altLang="en-US" sz="1200" dirty="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p:spPr>
        <p:txBody>
          <a:bodyPr/>
          <a:lstStyle/>
          <a:p>
            <a:pPr eaLnBrk="1" hangingPunct="1"/>
            <a:r>
              <a:rPr lang="en-US" altLang="en-US" dirty="0" smtClean="0"/>
              <a:t>You don’t have to ask relay repeatedly if they heard anything.  Relay will break in with something like “Relay”.  You respond with “Go, Relay” or “Go ahead”</a:t>
            </a:r>
          </a:p>
          <a:p>
            <a:pPr eaLnBrk="1" hangingPunct="1"/>
            <a:r>
              <a:rPr lang="en-US" altLang="en-US" dirty="0" smtClean="0"/>
              <a:t>[This is why we don’t key up quickly ... it allows Relay or high priority traffic to break in.]</a:t>
            </a:r>
          </a:p>
          <a:p>
            <a:pPr eaLnBrk="1" hangingPunct="1"/>
            <a:r>
              <a:rPr lang="en-US" altLang="en-US" dirty="0" smtClean="0"/>
              <a:t>When you can’t hear a check-in because of a weak signal, ask the calling station to try once more.  If still can’t get it, ask Relay.  If not able to get it, move on.  Don’t start asking “Is that &lt;call sign&gt;?” or “Is that you &lt;name&gt;?”  You can suggest they try a better antenna or higher power when you call for late member check-ins.</a:t>
            </a:r>
          </a:p>
          <a:p>
            <a:pPr eaLnBrk="1" hangingPunct="1"/>
            <a:endParaRPr lang="en-US" altLang="en-US" dirty="0" smtClean="0"/>
          </a:p>
          <a:p>
            <a:pPr eaLnBrk="1" hangingPunct="1"/>
            <a:r>
              <a:rPr lang="en-US" altLang="en-US" dirty="0" smtClean="0"/>
              <a:t>Relay should give FCC call sign at the end of each relay: “&lt;call sign&gt; checked in.  KD6JTU”.  Relay doesn’t know if they’ll be on again within 10 minutes. Or if no relays, “No</a:t>
            </a:r>
            <a:r>
              <a:rPr lang="en-US" altLang="en-US" baseline="0" dirty="0" smtClean="0"/>
              <a:t> relay, KD6JTU”.</a:t>
            </a:r>
            <a:endParaRPr lang="en-US" altLang="en-US" dirty="0" smtClean="0"/>
          </a:p>
          <a:p>
            <a:pPr eaLnBrk="1" hangingPunct="1"/>
            <a:endParaRPr lang="en-US" altLang="en-US" dirty="0" smtClean="0"/>
          </a:p>
          <a:p>
            <a:pPr eaLnBrk="1" hangingPunct="1"/>
            <a:r>
              <a:rPr lang="en-US" altLang="en-US" dirty="0" smtClean="0"/>
              <a:t>Acknowledge the check-in so both the Relay and the member knows you got the relay.</a:t>
            </a:r>
          </a:p>
          <a:p>
            <a:pPr eaLnBrk="1" hangingPunct="1"/>
            <a:endParaRPr lang="en-US" altLang="en-US" dirty="0" smtClean="0"/>
          </a:p>
          <a:p>
            <a:pPr eaLnBrk="1" hangingPunct="1"/>
            <a:r>
              <a:rPr lang="en-US" altLang="en-US" dirty="0" smtClean="0"/>
              <a:t>Final note: ALLOW RELAY TO CHECK IN!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8675"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8676"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8677"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F51101DB-0159-4EB7-BE4C-1A7944472E7F}" type="slidenum">
              <a:rPr lang="en-US" altLang="en-US" sz="1200"/>
              <a:pPr eaLnBrk="1" hangingPunct="1">
                <a:spcBef>
                  <a:spcPct val="0"/>
                </a:spcBef>
              </a:pPr>
              <a:t>25</a:t>
            </a:fld>
            <a:endParaRPr lang="en-US" altLang="en-US" sz="1200" dirty="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p:spPr>
        <p:txBody>
          <a:bodyPr/>
          <a:lstStyle/>
          <a:p>
            <a:pPr eaLnBrk="1" hangingPunct="1"/>
            <a:r>
              <a:rPr lang="en-US" altLang="en-US" dirty="0" smtClean="0"/>
              <a:t>This part can get hectic and is when an assistant can be the most help.</a:t>
            </a:r>
          </a:p>
          <a:p>
            <a:pPr eaLnBrk="1" hangingPunct="1"/>
            <a:r>
              <a:rPr lang="en-US" altLang="en-US" dirty="0" smtClean="0"/>
              <a:t>Some folks write down the calls as they come in, then mark the list as they give the acknowledgement to each.</a:t>
            </a:r>
          </a:p>
          <a:p>
            <a:pPr eaLnBrk="1" hangingPunct="1"/>
            <a:endParaRPr lang="en-US" altLang="en-US" dirty="0" smtClean="0"/>
          </a:p>
          <a:p>
            <a:pPr eaLnBrk="1" hangingPunct="1"/>
            <a:r>
              <a:rPr lang="en-US" altLang="en-US" dirty="0" smtClean="0"/>
              <a:t>When doing roll call by city, request the late check-ins give their city first, then call sign.  You might even want them to give their name to slow things down.</a:t>
            </a:r>
          </a:p>
          <a:p>
            <a:pPr eaLnBrk="1" hangingPunct="1"/>
            <a:r>
              <a:rPr lang="en-US" altLang="en-US" dirty="0" smtClean="0"/>
              <a:t>As an alternative, quickly go through each city asking for late check-ins.</a:t>
            </a:r>
          </a:p>
          <a:p>
            <a:pPr eaLnBrk="1" hangingPunct="1"/>
            <a:endParaRPr lang="en-US" altLang="en-US" dirty="0" smtClean="0"/>
          </a:p>
          <a:p>
            <a:pPr eaLnBrk="1" hangingPunct="1"/>
            <a:r>
              <a:rPr lang="en-US" altLang="en-US" dirty="0" smtClean="0"/>
              <a:t>Be sure to acknowledge each late check in so the member and Relay knows you heard it.</a:t>
            </a:r>
          </a:p>
          <a:p>
            <a:pPr eaLnBrk="1" hangingPunct="1"/>
            <a:endParaRPr lang="en-US" altLang="en-US" dirty="0" smtClean="0"/>
          </a:p>
          <a:p>
            <a:pPr eaLnBrk="1" hangingPunct="1"/>
            <a:r>
              <a:rPr lang="en-US" altLang="en-US" dirty="0" smtClean="0"/>
              <a:t>Ask for any relays at the end.  Relay may break in also.</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9699"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9700"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9701"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9936F83-8EDC-4749-A79D-2DE5C31559B9}" type="slidenum">
              <a:rPr lang="en-US" altLang="en-US" sz="1200"/>
              <a:pPr eaLnBrk="1" hangingPunct="1">
                <a:spcBef>
                  <a:spcPct val="0"/>
                </a:spcBef>
              </a:pPr>
              <a:t>26</a:t>
            </a:fld>
            <a:endParaRPr lang="en-US" altLang="en-US" sz="1200" dirty="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pPr eaLnBrk="1" hangingPunct="1"/>
            <a:r>
              <a:rPr lang="en-US" altLang="en-US" dirty="0" smtClean="0"/>
              <a:t>Again, this can get hectic.  You are in charge so don’t be afraid to ask that folks speak slowly.  It’s a good idea to acknowledge by repeating the call sign, name, and location</a:t>
            </a:r>
          </a:p>
          <a:p>
            <a:pPr eaLnBrk="1" hangingPunct="1"/>
            <a:endParaRPr lang="en-US" altLang="en-US" dirty="0" smtClean="0"/>
          </a:p>
          <a:p>
            <a:pPr eaLnBrk="1" hangingPunct="1"/>
            <a:r>
              <a:rPr lang="en-US" altLang="en-US" dirty="0" smtClean="0"/>
              <a:t>Sometimes</a:t>
            </a:r>
            <a:r>
              <a:rPr lang="en-US" altLang="en-US" baseline="0" dirty="0" smtClean="0"/>
              <a:t> a station tries to check in but doesn’t have PL or the right PL.  If Relay can contact the station, wait until Relay comes back to the Net before proceeding.  NC won’t be able to hear Relay’s contact with that station.</a:t>
            </a: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30723"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30724"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30725"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AB19374-1357-4F72-9742-EC2BE077B71B}" type="slidenum">
              <a:rPr lang="en-US" altLang="en-US" sz="1200"/>
              <a:pPr eaLnBrk="1" hangingPunct="1">
                <a:spcBef>
                  <a:spcPct val="0"/>
                </a:spcBef>
              </a:pPr>
              <a:t>27</a:t>
            </a:fld>
            <a:endParaRPr lang="en-US" altLang="en-US" sz="1200" dirty="0"/>
          </a:p>
        </p:txBody>
      </p:sp>
      <p:sp>
        <p:nvSpPr>
          <p:cNvPr id="30726" name="Rectangle 2"/>
          <p:cNvSpPr>
            <a:spLocks noGrp="1" noRot="1" noChangeAspect="1" noChangeArrowheads="1" noTextEdit="1"/>
          </p:cNvSpPr>
          <p:nvPr>
            <p:ph type="sldImg"/>
          </p:nvPr>
        </p:nvSpPr>
        <p:spPr>
          <a:ln/>
        </p:spPr>
      </p:sp>
      <p:sp>
        <p:nvSpPr>
          <p:cNvPr id="30727" name="Rectangle 3"/>
          <p:cNvSpPr>
            <a:spLocks noGrp="1" noChangeArrowheads="1"/>
          </p:cNvSpPr>
          <p:nvPr>
            <p:ph type="body" idx="1"/>
          </p:nvPr>
        </p:nvSpPr>
        <p:spPr>
          <a:noFill/>
        </p:spPr>
        <p:txBody>
          <a:bodyPr/>
          <a:lstStyle/>
          <a:p>
            <a:pPr eaLnBrk="1" hangingPunct="1"/>
            <a:r>
              <a:rPr lang="en-US" altLang="en-US" dirty="0" smtClean="0"/>
              <a:t>This is a directed net.  When net control turns the frequency over to a station who wishes to give traffic, that station should proceed with all the traffic, including asking for volunteers when applicable.  It is not necessary to get Net Control’s permission ... Net Control already gave it!  Stopping to unnecessarily ask permission slows down and delays the net.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31747"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31748"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31749"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E97D008B-88FF-4035-AA03-FB941E412E8D}" type="slidenum">
              <a:rPr lang="en-US" altLang="en-US" sz="1200"/>
              <a:pPr eaLnBrk="1" hangingPunct="1">
                <a:spcBef>
                  <a:spcPct val="0"/>
                </a:spcBef>
              </a:pPr>
              <a:t>28</a:t>
            </a:fld>
            <a:endParaRPr lang="en-US" altLang="en-US" sz="1200" dirty="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p:spPr>
        <p:txBody>
          <a:bodyPr/>
          <a:lstStyle/>
          <a:p>
            <a:pPr eaLnBrk="1" hangingPunct="1">
              <a:lnSpc>
                <a:spcPct val="80000"/>
              </a:lnSpc>
            </a:pPr>
            <a:r>
              <a:rPr lang="en-US" altLang="en-US" dirty="0" smtClean="0"/>
              <a:t>Most meetings are at San Carlos City Hall.  You need to know if the location has changed for the next meeting and change this section as needed.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32771"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32772"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32773"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A352015E-1427-4EA3-BEB3-6C24953E7BA3}" type="slidenum">
              <a:rPr lang="en-US" altLang="en-US" sz="1200"/>
              <a:pPr eaLnBrk="1" hangingPunct="1">
                <a:spcBef>
                  <a:spcPct val="0"/>
                </a:spcBef>
              </a:pPr>
              <a:t>29</a:t>
            </a:fld>
            <a:endParaRPr lang="en-US" altLang="en-US" sz="1200" dirty="0"/>
          </a:p>
        </p:txBody>
      </p:sp>
      <p:sp>
        <p:nvSpPr>
          <p:cNvPr id="32774" name="Rectangle 2"/>
          <p:cNvSpPr>
            <a:spLocks noGrp="1" noRot="1" noChangeAspect="1" noChangeArrowheads="1" noTextEdit="1"/>
          </p:cNvSpPr>
          <p:nvPr>
            <p:ph type="sldImg"/>
          </p:nvPr>
        </p:nvSpPr>
        <p:spPr>
          <a:ln/>
        </p:spPr>
      </p:sp>
      <p:sp>
        <p:nvSpPr>
          <p:cNvPr id="32775" name="Rectangle 3"/>
          <p:cNvSpPr>
            <a:spLocks noGrp="1" noChangeArrowheads="1"/>
          </p:cNvSpPr>
          <p:nvPr>
            <p:ph type="body" idx="1"/>
          </p:nvPr>
        </p:nvSpPr>
        <p:spPr>
          <a:noFill/>
        </p:spPr>
        <p:txBody>
          <a:bodyPr/>
          <a:lstStyle/>
          <a:p>
            <a:pPr eaLnBrk="1" hangingPunct="1">
              <a:lnSpc>
                <a:spcPct val="90000"/>
              </a:lnSpc>
            </a:pPr>
            <a:r>
              <a:rPr lang="en-US" altLang="en-US" dirty="0" smtClean="0"/>
              <a:t>Ask members to identify themselves as members so you know to look on the list</a:t>
            </a:r>
          </a:p>
          <a:p>
            <a:pPr eaLnBrk="1" hangingPunct="1">
              <a:lnSpc>
                <a:spcPct val="90000"/>
              </a:lnSpc>
            </a:pPr>
            <a:endParaRPr lang="en-US" altLang="en-US" dirty="0" smtClean="0"/>
          </a:p>
          <a:p>
            <a:pPr eaLnBrk="1" hangingPunct="1">
              <a:lnSpc>
                <a:spcPct val="90000"/>
              </a:lnSpc>
            </a:pPr>
            <a:r>
              <a:rPr lang="en-US" altLang="en-US" dirty="0" smtClean="0"/>
              <a:t>Don’t offer or request to contact next week’s net control.  It’s each member’s responsibility to show up for their assignment.</a:t>
            </a:r>
          </a:p>
          <a:p>
            <a:pPr eaLnBrk="1" hangingPunct="1">
              <a:lnSpc>
                <a:spcPct val="90000"/>
              </a:lnSpc>
            </a:pP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22531"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22532"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22533"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9A9F34F6-81F4-4991-A800-B6AE359BA55D}" type="slidenum">
              <a:rPr lang="en-US" altLang="en-US" sz="1200"/>
              <a:pPr eaLnBrk="1" hangingPunct="1">
                <a:spcBef>
                  <a:spcPct val="0"/>
                </a:spcBef>
              </a:pPr>
              <a:t>3</a:t>
            </a:fld>
            <a:endParaRPr lang="en-US" altLang="en-US" sz="1200" dirty="0"/>
          </a:p>
        </p:txBody>
      </p:sp>
      <p:sp>
        <p:nvSpPr>
          <p:cNvPr id="22534" name="Rectangle 2"/>
          <p:cNvSpPr>
            <a:spLocks noGrp="1" noRot="1" noChangeAspect="1" noChangeArrowheads="1" noTextEdit="1"/>
          </p:cNvSpPr>
          <p:nvPr>
            <p:ph type="sldImg"/>
          </p:nvPr>
        </p:nvSpPr>
        <p:spPr>
          <a:ln/>
        </p:spPr>
      </p:sp>
      <p:sp>
        <p:nvSpPr>
          <p:cNvPr id="22535" name="Rectangle 3"/>
          <p:cNvSpPr>
            <a:spLocks noGrp="1" noChangeArrowheads="1"/>
          </p:cNvSpPr>
          <p:nvPr>
            <p:ph type="body" idx="1"/>
          </p:nvPr>
        </p:nvSpPr>
        <p:spPr>
          <a:noFill/>
        </p:spPr>
        <p:txBody>
          <a:bodyPr/>
          <a:lstStyle/>
          <a:p>
            <a:pPr eaLnBrk="1" hangingPunct="1">
              <a:lnSpc>
                <a:spcPct val="80000"/>
              </a:lnSpc>
            </a:pPr>
            <a:r>
              <a:rPr lang="en-US" altLang="en-US" sz="1100" dirty="0"/>
              <a:t>Before the day of your net control assignment,</a:t>
            </a:r>
          </a:p>
          <a:p>
            <a:pPr eaLnBrk="1" hangingPunct="1">
              <a:lnSpc>
                <a:spcPct val="80000"/>
              </a:lnSpc>
              <a:buFontTx/>
              <a:buChar char="•"/>
            </a:pPr>
            <a:r>
              <a:rPr lang="en-US" altLang="en-US" sz="1100" dirty="0"/>
              <a:t>Get a copy of the net procedure and </a:t>
            </a:r>
            <a:r>
              <a:rPr lang="en-US" altLang="en-US" sz="1100" b="1" dirty="0"/>
              <a:t>REHEARSE IT</a:t>
            </a:r>
            <a:r>
              <a:rPr lang="en-US" altLang="en-US" sz="1100" dirty="0"/>
              <a:t>.  Don’t try to wing it!  Listeners can tell when you have not prepared.  Suggestion: use this copy to follow net when others are Net Control.  How do you get the net procedure?  Instructions follow …</a:t>
            </a:r>
          </a:p>
          <a:p>
            <a:pPr eaLnBrk="1" hangingPunct="1">
              <a:lnSpc>
                <a:spcPct val="80000"/>
              </a:lnSpc>
              <a:buFontTx/>
              <a:buChar char="•"/>
            </a:pPr>
            <a:r>
              <a:rPr lang="en-US" altLang="en-US" sz="1100" dirty="0"/>
              <a:t/>
            </a:r>
            <a:br>
              <a:rPr lang="en-US" altLang="en-US" sz="1100" dirty="0"/>
            </a:br>
            <a:r>
              <a:rPr lang="en-US" altLang="en-US" sz="1100" dirty="0"/>
              <a:t>Fill in the italicized words with information you know beforehand.  Finish it just before net starts.</a:t>
            </a:r>
          </a:p>
          <a:p>
            <a:pPr eaLnBrk="1" hangingPunct="1">
              <a:lnSpc>
                <a:spcPct val="80000"/>
              </a:lnSpc>
              <a:buFontTx/>
              <a:buChar char="•"/>
            </a:pPr>
            <a:endParaRPr lang="en-US" altLang="en-US" sz="1100" dirty="0"/>
          </a:p>
          <a:p>
            <a:pPr eaLnBrk="1" hangingPunct="1">
              <a:lnSpc>
                <a:spcPct val="80000"/>
              </a:lnSpc>
              <a:buFontTx/>
              <a:buChar char="•"/>
            </a:pPr>
            <a:r>
              <a:rPr lang="en-US" altLang="en-US" sz="1100" b="1" dirty="0"/>
              <a:t>Get the Roll Call</a:t>
            </a:r>
            <a:r>
              <a:rPr lang="en-US" altLang="en-US" sz="1100" dirty="0"/>
              <a:t> either in call sign order or city order.  If this is your first time, use call sign order.  City order is for experienced operators.  How do you get the Roll Call in call sign order?  Download from web site or get it from the Rosters list or Dropbox.</a:t>
            </a:r>
          </a:p>
          <a:p>
            <a:pPr eaLnBrk="1" hangingPunct="1">
              <a:lnSpc>
                <a:spcPct val="80000"/>
              </a:lnSpc>
              <a:buFontTx/>
              <a:buChar char="•"/>
            </a:pPr>
            <a:endParaRPr lang="en-US" altLang="en-US" sz="1100" dirty="0"/>
          </a:p>
          <a:p>
            <a:pPr eaLnBrk="1" hangingPunct="1">
              <a:lnSpc>
                <a:spcPct val="80000"/>
              </a:lnSpc>
              <a:buFontTx/>
              <a:buChar char="•"/>
            </a:pPr>
            <a:r>
              <a:rPr lang="en-US" altLang="en-US" sz="1100" dirty="0"/>
              <a:t>Get the call sign and first name of the member assigned as Net Control for the week following your assignment.  How do you get it?  Best way: use Roster list folder or WeeklyNet folder in Dropbox.  Alternative: send an email to netcontrol –at- k6mpn.org ... this will always be the latest list. Last resort: look in the latest newsletter.</a:t>
            </a:r>
          </a:p>
          <a:p>
            <a:pPr eaLnBrk="1" hangingPunct="1">
              <a:lnSpc>
                <a:spcPct val="80000"/>
              </a:lnSpc>
              <a:buFontTx/>
              <a:buChar char="•"/>
            </a:pPr>
            <a:endParaRPr lang="en-US" altLang="en-US" sz="1100" dirty="0"/>
          </a:p>
          <a:p>
            <a:pPr eaLnBrk="1" hangingPunct="1">
              <a:lnSpc>
                <a:spcPct val="80000"/>
              </a:lnSpc>
              <a:buFontTx/>
              <a:buChar char="•"/>
            </a:pPr>
            <a:r>
              <a:rPr lang="en-US" altLang="en-US" sz="1100" dirty="0"/>
              <a:t>Bring extra paper and pencils/pens</a:t>
            </a:r>
          </a:p>
          <a:p>
            <a:pPr eaLnBrk="1" hangingPunct="1">
              <a:lnSpc>
                <a:spcPct val="80000"/>
              </a:lnSpc>
              <a:buFontTx/>
              <a:buChar char="•"/>
            </a:pPr>
            <a:endParaRPr lang="en-US" altLang="en-US" sz="1100" dirty="0"/>
          </a:p>
          <a:p>
            <a:pPr eaLnBrk="1" hangingPunct="1">
              <a:lnSpc>
                <a:spcPct val="80000"/>
              </a:lnSpc>
              <a:buFontTx/>
              <a:buChar char="•"/>
            </a:pPr>
            <a:r>
              <a:rPr lang="en-US" altLang="en-US" sz="1100" dirty="0"/>
              <a:t>It’s optional to have an </a:t>
            </a:r>
            <a:r>
              <a:rPr lang="en-US" altLang="en-US" sz="1100" b="1" dirty="0"/>
              <a:t>assistant</a:t>
            </a:r>
            <a:r>
              <a:rPr lang="en-US" altLang="en-US" sz="1100" dirty="0"/>
              <a:t>, but it is nice to have one; it’s essential if you’re new to being Net Control</a:t>
            </a:r>
          </a:p>
          <a:p>
            <a:pPr eaLnBrk="1" hangingPunct="1">
              <a:lnSpc>
                <a:spcPct val="80000"/>
              </a:lnSpc>
              <a:buFontTx/>
              <a:buChar char="•"/>
            </a:pPr>
            <a:r>
              <a:rPr lang="en-US" altLang="en-US" sz="1100" dirty="0"/>
              <a:t>Whenever possible, run the net from an EOC installation, </a:t>
            </a:r>
            <a:r>
              <a:rPr lang="en-US" altLang="en-US" sz="1100" b="1" dirty="0"/>
              <a:t>NOT FROM HOME</a:t>
            </a:r>
            <a:r>
              <a:rPr lang="en-US" altLang="en-US" sz="1100" dirty="0"/>
              <a:t>.  We’re testing the installation equipment at the EOCs to identify potential problems BEFORE an emergency activation</a:t>
            </a:r>
          </a:p>
          <a:p>
            <a:pPr lvl="1" eaLnBrk="1" hangingPunct="1">
              <a:lnSpc>
                <a:spcPct val="80000"/>
              </a:lnSpc>
              <a:buFontTx/>
              <a:buChar char="•"/>
            </a:pPr>
            <a:r>
              <a:rPr lang="en-US" altLang="en-US" sz="1100" dirty="0"/>
              <a:t>Redwood City: requires access code for parking lot and building entrance.  What is it?</a:t>
            </a:r>
          </a:p>
          <a:p>
            <a:pPr lvl="1" eaLnBrk="1" hangingPunct="1">
              <a:lnSpc>
                <a:spcPct val="80000"/>
              </a:lnSpc>
              <a:buFontTx/>
              <a:buChar char="•"/>
            </a:pPr>
            <a:r>
              <a:rPr lang="en-US" altLang="en-US" sz="1100" dirty="0"/>
              <a:t>Belmont: use PD entrance on far right side of City Hall entrance.  Ask at window for the key to get into the EOC (2</a:t>
            </a:r>
            <a:r>
              <a:rPr lang="en-US" altLang="en-US" sz="1100" baseline="30000" dirty="0"/>
              <a:t>nd</a:t>
            </a:r>
            <a:r>
              <a:rPr lang="en-US" altLang="en-US" sz="1100" dirty="0"/>
              <a:t> floor)</a:t>
            </a:r>
          </a:p>
          <a:p>
            <a:pPr lvl="1" eaLnBrk="1" hangingPunct="1">
              <a:lnSpc>
                <a:spcPct val="80000"/>
              </a:lnSpc>
              <a:buFontTx/>
              <a:buChar char="•"/>
            </a:pPr>
            <a:r>
              <a:rPr lang="en-US" altLang="en-US" sz="1100" dirty="0"/>
              <a:t>San Carlos: more difficult to get in.  Must make arrangements well in advance.</a:t>
            </a:r>
          </a:p>
          <a:p>
            <a:pPr lvl="1" eaLnBrk="1" hangingPunct="1">
              <a:lnSpc>
                <a:spcPct val="80000"/>
              </a:lnSpc>
              <a:buFontTx/>
              <a:buChar char="•"/>
            </a:pPr>
            <a:r>
              <a:rPr lang="en-US" altLang="en-US" sz="1100" dirty="0"/>
              <a:t>Menlo Park/Atherton</a:t>
            </a:r>
          </a:p>
          <a:p>
            <a:pPr lvl="1" eaLnBrk="1" hangingPunct="1">
              <a:lnSpc>
                <a:spcPct val="80000"/>
              </a:lnSpc>
              <a:buFontTx/>
              <a:buChar char="•"/>
            </a:pPr>
            <a:endParaRPr lang="en-US" altLang="en-US" sz="1100" dirty="0"/>
          </a:p>
          <a:p>
            <a:pPr eaLnBrk="1" hangingPunct="1">
              <a:lnSpc>
                <a:spcPct val="80000"/>
              </a:lnSpc>
              <a:buFontTx/>
              <a:buChar char="•"/>
            </a:pPr>
            <a:r>
              <a:rPr lang="en-US" altLang="en-US" sz="1100" dirty="0"/>
              <a:t>Again, practice going over the net procedure.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33795"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33796"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33797"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522C76E-1577-4FF4-BB5B-360BB2667E2C}" type="slidenum">
              <a:rPr lang="en-US" altLang="en-US" sz="1200"/>
              <a:pPr eaLnBrk="1" hangingPunct="1">
                <a:spcBef>
                  <a:spcPct val="0"/>
                </a:spcBef>
              </a:pPr>
              <a:t>30</a:t>
            </a:fld>
            <a:endParaRPr lang="en-US" altLang="en-US" sz="1200" dirty="0"/>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p:spPr>
        <p:txBody>
          <a:bodyPr/>
          <a:lstStyle/>
          <a:p>
            <a:pPr eaLnBrk="1" hangingPunct="1"/>
            <a:r>
              <a:rPr lang="en-US" altLang="en-US" dirty="0" smtClean="0"/>
              <a:t>Be sure to put the radio memories back the way you found them!  You should not have to make any changes, but if you did, put the radio settings back the way you found them.</a:t>
            </a:r>
          </a:p>
          <a:p>
            <a:pPr eaLnBrk="1" hangingPunct="1"/>
            <a:endParaRPr lang="en-US" altLang="en-US" dirty="0" smtClean="0"/>
          </a:p>
          <a:p>
            <a:pPr eaLnBrk="1" hangingPunct="1"/>
            <a:r>
              <a:rPr lang="en-US" altLang="en-US" dirty="0" smtClean="0"/>
              <a:t>Don’t shut off radios individually: if they went on with the power supply, just turn off the power supply to shut them off.</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Weekly Net Control</a:t>
            </a:r>
          </a:p>
        </p:txBody>
      </p:sp>
      <p:sp>
        <p:nvSpPr>
          <p:cNvPr id="34819" name="Rectangle 3"/>
          <p:cNvSpPr>
            <a:spLocks noGrp="1" noChangeArrowheads="1"/>
          </p:cNvSpPr>
          <p:nvPr>
            <p:ph type="dt" sz="quarter" idx="1"/>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3/19/09</a:t>
            </a:r>
          </a:p>
        </p:txBody>
      </p:sp>
      <p:sp>
        <p:nvSpPr>
          <p:cNvPr id="34820" name="Rectangle 6"/>
          <p:cNvSpPr>
            <a:spLocks noGrp="1" noChangeArrowheads="1"/>
          </p:cNvSpPr>
          <p:nvPr>
            <p:ph type="ftr" sz="quarter" idx="4"/>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r>
              <a:rPr lang="en-US" altLang="en-US" sz="1200" dirty="0"/>
              <a:t>South County ARES "SCARES" k6mpn.org</a:t>
            </a:r>
          </a:p>
        </p:txBody>
      </p:sp>
      <p:sp>
        <p:nvSpPr>
          <p:cNvPr id="34821" name="Rectangle 7"/>
          <p:cNvSpPr>
            <a:spLocks noGrp="1" noChangeArrowheads="1"/>
          </p:cNvSpPr>
          <p:nvPr>
            <p:ph type="sldNum" sz="quarter" idx="5"/>
          </p:nvPr>
        </p:nvSpPr>
        <p:spPr>
          <a:noFill/>
        </p:spPr>
        <p:txBody>
          <a:bodyPr/>
          <a:lstStyle>
            <a:lvl1pPr defTabSz="921669" eaLnBrk="0" hangingPunct="0">
              <a:spcBef>
                <a:spcPct val="30000"/>
              </a:spcBef>
              <a:defRPr sz="1300">
                <a:solidFill>
                  <a:schemeClr val="tx1"/>
                </a:solidFill>
                <a:latin typeface="Arial" charset="0"/>
              </a:defRPr>
            </a:lvl1pPr>
            <a:lvl2pPr marL="709443" indent="-272863" defTabSz="921669" eaLnBrk="0" hangingPunct="0">
              <a:spcBef>
                <a:spcPct val="30000"/>
              </a:spcBef>
              <a:defRPr sz="1300">
                <a:solidFill>
                  <a:schemeClr val="tx1"/>
                </a:solidFill>
                <a:latin typeface="Arial" charset="0"/>
              </a:defRPr>
            </a:lvl2pPr>
            <a:lvl3pPr marL="1091451" indent="-218290" defTabSz="921669" eaLnBrk="0" hangingPunct="0">
              <a:spcBef>
                <a:spcPct val="30000"/>
              </a:spcBef>
              <a:defRPr sz="1300">
                <a:solidFill>
                  <a:schemeClr val="tx1"/>
                </a:solidFill>
                <a:latin typeface="Arial" charset="0"/>
              </a:defRPr>
            </a:lvl3pPr>
            <a:lvl4pPr marL="1528031" indent="-218290" defTabSz="921669" eaLnBrk="0" hangingPunct="0">
              <a:spcBef>
                <a:spcPct val="30000"/>
              </a:spcBef>
              <a:defRPr sz="1300">
                <a:solidFill>
                  <a:schemeClr val="tx1"/>
                </a:solidFill>
                <a:latin typeface="Arial" charset="0"/>
              </a:defRPr>
            </a:lvl4pPr>
            <a:lvl5pPr marL="1964611" indent="-218290" defTabSz="921669" eaLnBrk="0" hangingPunct="0">
              <a:spcBef>
                <a:spcPct val="30000"/>
              </a:spcBef>
              <a:defRPr sz="1300">
                <a:solidFill>
                  <a:schemeClr val="tx1"/>
                </a:solidFill>
                <a:latin typeface="Arial" charset="0"/>
              </a:defRPr>
            </a:lvl5pPr>
            <a:lvl6pPr marL="2401192" indent="-218290" defTabSz="921669" eaLnBrk="0" fontAlgn="base" hangingPunct="0">
              <a:spcBef>
                <a:spcPct val="30000"/>
              </a:spcBef>
              <a:spcAft>
                <a:spcPct val="0"/>
              </a:spcAft>
              <a:defRPr sz="1300">
                <a:solidFill>
                  <a:schemeClr val="tx1"/>
                </a:solidFill>
                <a:latin typeface="Arial" charset="0"/>
              </a:defRPr>
            </a:lvl6pPr>
            <a:lvl7pPr marL="2837772" indent="-218290" defTabSz="921669" eaLnBrk="0" fontAlgn="base" hangingPunct="0">
              <a:spcBef>
                <a:spcPct val="30000"/>
              </a:spcBef>
              <a:spcAft>
                <a:spcPct val="0"/>
              </a:spcAft>
              <a:defRPr sz="1300">
                <a:solidFill>
                  <a:schemeClr val="tx1"/>
                </a:solidFill>
                <a:latin typeface="Arial" charset="0"/>
              </a:defRPr>
            </a:lvl7pPr>
            <a:lvl8pPr marL="3274352" indent="-218290" defTabSz="921669" eaLnBrk="0" fontAlgn="base" hangingPunct="0">
              <a:spcBef>
                <a:spcPct val="30000"/>
              </a:spcBef>
              <a:spcAft>
                <a:spcPct val="0"/>
              </a:spcAft>
              <a:defRPr sz="1300">
                <a:solidFill>
                  <a:schemeClr val="tx1"/>
                </a:solidFill>
                <a:latin typeface="Arial" charset="0"/>
              </a:defRPr>
            </a:lvl8pPr>
            <a:lvl9pPr marL="3710932" indent="-218290" defTabSz="92166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AD00FC66-1D34-4126-AFD7-58E6687D362E}" type="slidenum">
              <a:rPr lang="en-US" altLang="en-US" sz="1200"/>
              <a:pPr eaLnBrk="1" hangingPunct="1">
                <a:spcBef>
                  <a:spcPct val="0"/>
                </a:spcBef>
              </a:pPr>
              <a:t>31</a:t>
            </a:fld>
            <a:endParaRPr lang="en-US" altLang="en-US" sz="1200" dirty="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p:spPr>
        <p:txBody>
          <a:bodyPr/>
          <a:lstStyle/>
          <a:p>
            <a:pPr eaLnBrk="1" hangingPunct="1">
              <a:lnSpc>
                <a:spcPct val="90000"/>
              </a:lnSpc>
            </a:pPr>
            <a:r>
              <a:rPr lang="en-US" altLang="en-US" sz="1000" dirty="0" smtClean="0"/>
              <a:t>If there’s time, we will </a:t>
            </a:r>
            <a:r>
              <a:rPr lang="en-US" altLang="en-US" sz="1000" dirty="0"/>
              <a:t>conduct an NC exercise</a:t>
            </a:r>
          </a:p>
          <a:p>
            <a:pPr marL="291054" indent="-291054" eaLnBrk="1" hangingPunct="1">
              <a:lnSpc>
                <a:spcPct val="90000"/>
              </a:lnSpc>
            </a:pPr>
            <a:endParaRPr lang="en-US" altLang="en-US" sz="1000" dirty="0"/>
          </a:p>
          <a:p>
            <a:pPr marL="291054" indent="-291054" eaLnBrk="1" hangingPunct="1">
              <a:lnSpc>
                <a:spcPct val="90000"/>
              </a:lnSpc>
            </a:pPr>
            <a:endParaRPr lang="en-US" alt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Control Resources or Where Can I Find the</a:t>
            </a:r>
            <a:r>
              <a:rPr lang="en-US" baseline="0" dirty="0" smtClean="0"/>
              <a:t> Roll Call and Net Procedure</a:t>
            </a:r>
          </a:p>
          <a:p>
            <a:endParaRPr lang="en-US" baseline="0" dirty="0" smtClean="0"/>
          </a:p>
          <a:p>
            <a:r>
              <a:rPr lang="en-US" baseline="0" dirty="0" smtClean="0"/>
              <a:t>Members can find the roll call and net procedure in several places</a:t>
            </a:r>
          </a:p>
          <a:p>
            <a:pPr marL="272863" indent="-272863">
              <a:buFont typeface="Arial" panose="020B0604020202020204" pitchFamily="34" charset="0"/>
              <a:buChar char="•"/>
            </a:pPr>
            <a:r>
              <a:rPr lang="en-US" baseline="0" dirty="0" smtClean="0"/>
              <a:t>Download from k6mpn.org web site</a:t>
            </a:r>
          </a:p>
          <a:p>
            <a:pPr marL="272863" indent="-272863">
              <a:buFont typeface="Arial" panose="020B0604020202020204" pitchFamily="34" charset="0"/>
              <a:buChar char="•"/>
            </a:pPr>
            <a:r>
              <a:rPr lang="en-US" baseline="0" dirty="0" smtClean="0"/>
              <a:t>In the rosters folder</a:t>
            </a:r>
          </a:p>
          <a:p>
            <a:pPr marL="272863" indent="-272863">
              <a:buFont typeface="Arial" panose="020B0604020202020204" pitchFamily="34" charset="0"/>
              <a:buChar char="•"/>
            </a:pPr>
            <a:r>
              <a:rPr lang="en-US" baseline="0" dirty="0" smtClean="0"/>
              <a:t>In the Dropbox folder SCARES-Members &gt; WeeklyNet</a:t>
            </a:r>
            <a:br>
              <a:rPr lang="en-US" baseline="0" dirty="0" smtClean="0"/>
            </a:br>
            <a:endParaRPr lang="en-US" baseline="0" dirty="0" smtClean="0"/>
          </a:p>
          <a:p>
            <a:pPr marL="272863" indent="-272863">
              <a:buFont typeface="Arial" panose="020B0604020202020204" pitchFamily="34" charset="0"/>
              <a:buChar char="•"/>
            </a:pPr>
            <a:r>
              <a:rPr lang="en-US" baseline="0" dirty="0" smtClean="0"/>
              <a:t>The last point is only for getting the Net Control for next week if you don’t get it elsewhere</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4</a:t>
            </a:fld>
            <a:endParaRPr lang="en-US" altLang="en-US" dirty="0"/>
          </a:p>
        </p:txBody>
      </p:sp>
    </p:spTree>
    <p:extLst>
      <p:ext uri="{BB962C8B-B14F-4D97-AF65-F5344CB8AC3E}">
        <p14:creationId xmlns:p14="http://schemas.microsoft.com/office/powerpoint/2010/main" val="2886132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fastest, easiest way is to download</a:t>
            </a:r>
            <a:r>
              <a:rPr lang="en-US" baseline="0" dirty="0" smtClean="0"/>
              <a:t> the files directly from the k6mpn.org home page</a:t>
            </a:r>
          </a:p>
          <a:p>
            <a:endParaRPr lang="en-US" baseline="0"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5</a:t>
            </a:fld>
            <a:endParaRPr lang="en-US" altLang="en-US" dirty="0"/>
          </a:p>
        </p:txBody>
      </p:sp>
    </p:spTree>
    <p:extLst>
      <p:ext uri="{BB962C8B-B14F-4D97-AF65-F5344CB8AC3E}">
        <p14:creationId xmlns:p14="http://schemas.microsoft.com/office/powerpoint/2010/main" val="2886132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download the roll call by call sign list and the Net Procedure directly from the k6mpn.org home page or this page.</a:t>
            </a:r>
          </a:p>
          <a:p>
            <a:endParaRPr lang="en-US" dirty="0" smtClean="0"/>
          </a:p>
          <a:p>
            <a:r>
              <a:rPr lang="en-US" dirty="0" smtClean="0"/>
              <a:t>To get the name and call sign of the person doing NC next week, you can send an email to netcontrol –at- k6mpn.org.</a:t>
            </a:r>
          </a:p>
          <a:p>
            <a:r>
              <a:rPr lang="en-US" dirty="0" smtClean="0"/>
              <a:t>It’s faster to get</a:t>
            </a:r>
            <a:r>
              <a:rPr lang="en-US" baseline="0" dirty="0" smtClean="0"/>
              <a:t> the list from the Dropbox folder or Rosters list. Directions for those two methods follow.</a:t>
            </a:r>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6</a:t>
            </a:fld>
            <a:endParaRPr lang="en-US" altLang="en-US" dirty="0"/>
          </a:p>
        </p:txBody>
      </p:sp>
    </p:spTree>
    <p:extLst>
      <p:ext uri="{BB962C8B-B14F-4D97-AF65-F5344CB8AC3E}">
        <p14:creationId xmlns:p14="http://schemas.microsoft.com/office/powerpoint/2010/main" val="36193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the page on k6mpn.org that allows you to request a link to the</a:t>
            </a:r>
          </a:p>
          <a:p>
            <a:r>
              <a:rPr lang="en-US" baseline="0" dirty="0" smtClean="0"/>
              <a:t>latest membership lists (rosters).</a:t>
            </a:r>
          </a:p>
          <a:p>
            <a:endParaRPr lang="en-US" baseline="0" dirty="0" smtClean="0"/>
          </a:p>
          <a:p>
            <a:r>
              <a:rPr lang="en-US" baseline="0" dirty="0" smtClean="0"/>
              <a:t>Enter your call sign, click on the Request Lists folder link button.</a:t>
            </a:r>
          </a:p>
          <a:p>
            <a:endParaRPr lang="en-US" baseline="0" dirty="0" smtClean="0"/>
          </a:p>
          <a:p>
            <a:r>
              <a:rPr lang="en-US" baseline="0" dirty="0" smtClean="0"/>
              <a:t>Go to your email and click on the link provided.</a:t>
            </a:r>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7</a:t>
            </a:fld>
            <a:endParaRPr lang="en-US" altLang="en-US" dirty="0"/>
          </a:p>
        </p:txBody>
      </p:sp>
    </p:spTree>
    <p:extLst>
      <p:ext uri="{BB962C8B-B14F-4D97-AF65-F5344CB8AC3E}">
        <p14:creationId xmlns:p14="http://schemas.microsoft.com/office/powerpoint/2010/main" val="193709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an advantage to</a:t>
            </a:r>
            <a:r>
              <a:rPr lang="en-US" baseline="0" dirty="0" smtClean="0"/>
              <a:t> using the Rosters folder, namely that you can also get the list of net control</a:t>
            </a:r>
          </a:p>
          <a:p>
            <a:r>
              <a:rPr lang="en-US" baseline="0" dirty="0" smtClean="0"/>
              <a:t>Assignments.</a:t>
            </a:r>
          </a:p>
          <a:p>
            <a:endParaRPr lang="en-US" baseline="0" dirty="0" smtClean="0"/>
          </a:p>
          <a:p>
            <a:r>
              <a:rPr lang="en-US" baseline="0" dirty="0" smtClean="0"/>
              <a:t>The other advantage is that you can get the Roll Call by City file here, if you plan on doing Net by</a:t>
            </a:r>
          </a:p>
          <a:p>
            <a:r>
              <a:rPr lang="en-US" baseline="0" dirty="0" smtClean="0"/>
              <a:t>City instead of by call sign.</a:t>
            </a:r>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8</a:t>
            </a:fld>
            <a:endParaRPr lang="en-US" altLang="en-US" dirty="0"/>
          </a:p>
        </p:txBody>
      </p:sp>
    </p:spTree>
    <p:extLst>
      <p:ext uri="{BB962C8B-B14F-4D97-AF65-F5344CB8AC3E}">
        <p14:creationId xmlns:p14="http://schemas.microsoft.com/office/powerpoint/2010/main" val="237842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your Dropbox account</a:t>
            </a:r>
          </a:p>
          <a:p>
            <a:endParaRPr lang="en-US" dirty="0" smtClean="0"/>
          </a:p>
          <a:p>
            <a:r>
              <a:rPr lang="en-US" dirty="0" smtClean="0"/>
              <a:t>Click on SCARES-Members</a:t>
            </a:r>
          </a:p>
          <a:p>
            <a:endParaRPr lang="en-US" dirty="0" smtClean="0"/>
          </a:p>
          <a:p>
            <a:r>
              <a:rPr lang="en-US" dirty="0" smtClean="0"/>
              <a:t>Scroll down</a:t>
            </a:r>
            <a:r>
              <a:rPr lang="en-US" baseline="0" dirty="0" smtClean="0"/>
              <a:t> this list of folders and click to o</a:t>
            </a:r>
            <a:r>
              <a:rPr lang="en-US" dirty="0" smtClean="0"/>
              <a:t>pen</a:t>
            </a:r>
            <a:r>
              <a:rPr lang="en-US" baseline="0" dirty="0" smtClean="0"/>
              <a:t> the WeeklyNet folder</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altLang="en-US" dirty="0" smtClean="0"/>
              <a:t>Weekly Net Control</a:t>
            </a:r>
            <a:endParaRPr lang="en-US" altLang="en-US" dirty="0"/>
          </a:p>
        </p:txBody>
      </p:sp>
      <p:sp>
        <p:nvSpPr>
          <p:cNvPr id="5" name="Date Placeholder 4"/>
          <p:cNvSpPr>
            <a:spLocks noGrp="1"/>
          </p:cNvSpPr>
          <p:nvPr>
            <p:ph type="dt" idx="11"/>
          </p:nvPr>
        </p:nvSpPr>
        <p:spPr/>
        <p:txBody>
          <a:bodyPr/>
          <a:lstStyle/>
          <a:p>
            <a:pPr>
              <a:defRPr/>
            </a:pPr>
            <a:r>
              <a:rPr lang="en-US" altLang="en-US" dirty="0" smtClean="0"/>
              <a:t>3/19/09</a:t>
            </a:r>
            <a:endParaRPr lang="en-US" altLang="en-US" dirty="0"/>
          </a:p>
        </p:txBody>
      </p:sp>
      <p:sp>
        <p:nvSpPr>
          <p:cNvPr id="6" name="Footer Placeholder 5"/>
          <p:cNvSpPr>
            <a:spLocks noGrp="1"/>
          </p:cNvSpPr>
          <p:nvPr>
            <p:ph type="ftr" sz="quarter" idx="12"/>
          </p:nvPr>
        </p:nvSpPr>
        <p:spPr/>
        <p:txBody>
          <a:bodyPr/>
          <a:lstStyle/>
          <a:p>
            <a:pPr>
              <a:defRPr/>
            </a:pPr>
            <a:r>
              <a:rPr lang="en-US" altLang="en-US" dirty="0" smtClean="0"/>
              <a:t>South County ARES "SCARES" k6mpn.org</a:t>
            </a:r>
            <a:endParaRPr lang="en-US" altLang="en-US" dirty="0"/>
          </a:p>
        </p:txBody>
      </p:sp>
      <p:sp>
        <p:nvSpPr>
          <p:cNvPr id="7" name="Slide Number Placeholder 6"/>
          <p:cNvSpPr>
            <a:spLocks noGrp="1"/>
          </p:cNvSpPr>
          <p:nvPr>
            <p:ph type="sldNum" sz="quarter" idx="13"/>
          </p:nvPr>
        </p:nvSpPr>
        <p:spPr/>
        <p:txBody>
          <a:bodyPr/>
          <a:lstStyle/>
          <a:p>
            <a:pPr>
              <a:defRPr/>
            </a:pPr>
            <a:fld id="{BBE49D16-CE6D-46A6-8E49-37DE27B99023}" type="slidenum">
              <a:rPr lang="en-US" altLang="en-US" smtClean="0"/>
              <a:pPr>
                <a:defRPr/>
              </a:pPr>
              <a:t>9</a:t>
            </a:fld>
            <a:endParaRPr lang="en-US" altLang="en-US" dirty="0"/>
          </a:p>
        </p:txBody>
      </p:sp>
    </p:spTree>
    <p:extLst>
      <p:ext uri="{BB962C8B-B14F-4D97-AF65-F5344CB8AC3E}">
        <p14:creationId xmlns:p14="http://schemas.microsoft.com/office/powerpoint/2010/main" val="2844810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38" name="Picture 41" descr="a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1066800"/>
            <a:ext cx="15430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3789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39" name="Rectangle 5"/>
          <p:cNvSpPr>
            <a:spLocks noGrp="1" noChangeArrowheads="1"/>
          </p:cNvSpPr>
          <p:nvPr>
            <p:ph type="dt" sz="half" idx="10"/>
          </p:nvPr>
        </p:nvSpPr>
        <p:spPr>
          <a:xfrm>
            <a:off x="457200" y="6248400"/>
            <a:ext cx="2133600" cy="457200"/>
          </a:xfrm>
        </p:spPr>
        <p:txBody>
          <a:bodyPr/>
          <a:lstStyle>
            <a:lvl1pPr>
              <a:defRPr/>
            </a:lvl1pPr>
          </a:lstStyle>
          <a:p>
            <a:pPr>
              <a:defRPr/>
            </a:pPr>
            <a:r>
              <a:rPr lang="en-US" altLang="en-US" smtClean="0"/>
              <a:t>1/21/2016</a:t>
            </a:r>
            <a:endParaRPr lang="en-US" altLang="en-US" dirty="0"/>
          </a:p>
        </p:txBody>
      </p:sp>
      <p:sp>
        <p:nvSpPr>
          <p:cNvPr id="40" name="Rectangle 6"/>
          <p:cNvSpPr>
            <a:spLocks noGrp="1" noChangeArrowheads="1"/>
          </p:cNvSpPr>
          <p:nvPr>
            <p:ph type="ftr" sz="quarter" idx="11"/>
          </p:nvPr>
        </p:nvSpPr>
        <p:spPr>
          <a:xfrm>
            <a:off x="3124200" y="6248400"/>
            <a:ext cx="2895600" cy="457200"/>
          </a:xfrm>
        </p:spPr>
        <p:txBody>
          <a:bodyPr/>
          <a:lstStyle>
            <a:lvl1pPr>
              <a:defRPr sz="1000"/>
            </a:lvl1pPr>
          </a:lstStyle>
          <a:p>
            <a:pPr>
              <a:defRPr/>
            </a:pPr>
            <a:r>
              <a:rPr lang="en-US" altLang="en-US" dirty="0"/>
              <a:t>South County Amateur Radio Emergency Services</a:t>
            </a:r>
          </a:p>
        </p:txBody>
      </p:sp>
      <p:sp>
        <p:nvSpPr>
          <p:cNvPr id="41" name="Rectangle 7"/>
          <p:cNvSpPr>
            <a:spLocks noGrp="1" noChangeArrowheads="1"/>
          </p:cNvSpPr>
          <p:nvPr>
            <p:ph type="sldNum" sz="quarter" idx="12"/>
          </p:nvPr>
        </p:nvSpPr>
        <p:spPr>
          <a:xfrm>
            <a:off x="6553200" y="6248400"/>
            <a:ext cx="2133600" cy="457200"/>
          </a:xfrm>
        </p:spPr>
        <p:txBody>
          <a:bodyPr/>
          <a:lstStyle>
            <a:lvl1pPr>
              <a:defRPr/>
            </a:lvl1pPr>
          </a:lstStyle>
          <a:p>
            <a:pPr>
              <a:defRPr/>
            </a:pPr>
            <a:fld id="{3D180E81-A168-443A-B720-7D561D388068}" type="slidenum">
              <a:rPr lang="en-US" altLang="en-US"/>
              <a:pPr>
                <a:defRPr/>
              </a:pPr>
              <a:t>‹#›</a:t>
            </a:fld>
            <a:endParaRPr lang="en-US" altLang="en-US" dirty="0"/>
          </a:p>
        </p:txBody>
      </p:sp>
    </p:spTree>
    <p:extLst>
      <p:ext uri="{BB962C8B-B14F-4D97-AF65-F5344CB8AC3E}">
        <p14:creationId xmlns:p14="http://schemas.microsoft.com/office/powerpoint/2010/main" val="2882031144"/>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6" name="Rectangle 7"/>
          <p:cNvSpPr>
            <a:spLocks noGrp="1" noChangeArrowheads="1"/>
          </p:cNvSpPr>
          <p:nvPr>
            <p:ph type="sldNum" sz="quarter" idx="12"/>
          </p:nvPr>
        </p:nvSpPr>
        <p:spPr>
          <a:ln/>
        </p:spPr>
        <p:txBody>
          <a:bodyPr/>
          <a:lstStyle>
            <a:lvl1pPr>
              <a:defRPr/>
            </a:lvl1pPr>
          </a:lstStyle>
          <a:p>
            <a:pPr>
              <a:defRPr/>
            </a:pPr>
            <a:fld id="{35AE1003-FA4B-4088-8D8E-2B384E96CD71}" type="slidenum">
              <a:rPr lang="en-US" altLang="en-US"/>
              <a:pPr>
                <a:defRPr/>
              </a:pPr>
              <a:t>‹#›</a:t>
            </a:fld>
            <a:endParaRPr lang="en-US" altLang="en-US" dirty="0"/>
          </a:p>
        </p:txBody>
      </p:sp>
    </p:spTree>
    <p:extLst>
      <p:ext uri="{BB962C8B-B14F-4D97-AF65-F5344CB8AC3E}">
        <p14:creationId xmlns:p14="http://schemas.microsoft.com/office/powerpoint/2010/main" val="419906881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6" name="Rectangle 7"/>
          <p:cNvSpPr>
            <a:spLocks noGrp="1" noChangeArrowheads="1"/>
          </p:cNvSpPr>
          <p:nvPr>
            <p:ph type="sldNum" sz="quarter" idx="12"/>
          </p:nvPr>
        </p:nvSpPr>
        <p:spPr>
          <a:ln/>
        </p:spPr>
        <p:txBody>
          <a:bodyPr/>
          <a:lstStyle>
            <a:lvl1pPr>
              <a:defRPr/>
            </a:lvl1pPr>
          </a:lstStyle>
          <a:p>
            <a:pPr>
              <a:defRPr/>
            </a:pPr>
            <a:fld id="{48C31917-04DC-475F-942C-8CA881AECD0E}" type="slidenum">
              <a:rPr lang="en-US" altLang="en-US"/>
              <a:pPr>
                <a:defRPr/>
              </a:pPr>
              <a:t>‹#›</a:t>
            </a:fld>
            <a:endParaRPr lang="en-US" altLang="en-US" dirty="0"/>
          </a:p>
        </p:txBody>
      </p:sp>
    </p:spTree>
    <p:extLst>
      <p:ext uri="{BB962C8B-B14F-4D97-AF65-F5344CB8AC3E}">
        <p14:creationId xmlns:p14="http://schemas.microsoft.com/office/powerpoint/2010/main" val="401228787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dirty="0" smtClean="0"/>
            </a:lvl1pPr>
          </a:lstStyle>
          <a:p>
            <a:pPr>
              <a:defRPr/>
            </a:pPr>
            <a:r>
              <a:rPr lang="en-US" altLang="en-US" smtClean="0"/>
              <a:t>1/21/2016</a:t>
            </a:r>
            <a:endParaRPr lang="en-US" altLang="en-US" dirty="0"/>
          </a:p>
        </p:txBody>
      </p:sp>
      <p:sp>
        <p:nvSpPr>
          <p:cNvPr id="5" name="Rectangle 6"/>
          <p:cNvSpPr>
            <a:spLocks noGrp="1" noChangeArrowheads="1"/>
          </p:cNvSpPr>
          <p:nvPr>
            <p:ph type="ftr" sz="quarter" idx="11"/>
          </p:nvPr>
        </p:nvSpPr>
        <p:spPr/>
        <p:txBody>
          <a:bodyPr/>
          <a:lstStyle>
            <a:lvl1pPr>
              <a:defRPr/>
            </a:lvl1pPr>
          </a:lstStyle>
          <a:p>
            <a:pPr>
              <a:defRPr/>
            </a:pPr>
            <a:r>
              <a:rPr lang="en-US" altLang="en-US" dirty="0"/>
              <a:t>South County Amateur Radio Emergency Services</a:t>
            </a:r>
          </a:p>
        </p:txBody>
      </p:sp>
      <p:sp>
        <p:nvSpPr>
          <p:cNvPr id="6" name="Rectangle 7"/>
          <p:cNvSpPr>
            <a:spLocks noGrp="1" noChangeArrowheads="1"/>
          </p:cNvSpPr>
          <p:nvPr>
            <p:ph type="sldNum" sz="quarter" idx="12"/>
          </p:nvPr>
        </p:nvSpPr>
        <p:spPr/>
        <p:txBody>
          <a:bodyPr/>
          <a:lstStyle>
            <a:lvl1pPr>
              <a:defRPr/>
            </a:lvl1pPr>
          </a:lstStyle>
          <a:p>
            <a:pPr>
              <a:defRPr/>
            </a:pPr>
            <a:fld id="{BEE81DD9-224E-478B-98FE-1EB5121DF78F}" type="slidenum">
              <a:rPr lang="en-US" altLang="en-US"/>
              <a:pPr>
                <a:defRPr/>
              </a:pPr>
              <a:t>‹#›</a:t>
            </a:fld>
            <a:endParaRPr lang="en-US" altLang="en-US" dirty="0"/>
          </a:p>
        </p:txBody>
      </p:sp>
    </p:spTree>
    <p:extLst>
      <p:ext uri="{BB962C8B-B14F-4D97-AF65-F5344CB8AC3E}">
        <p14:creationId xmlns:p14="http://schemas.microsoft.com/office/powerpoint/2010/main" val="202353676"/>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6" name="Rectangle 7"/>
          <p:cNvSpPr>
            <a:spLocks noGrp="1" noChangeArrowheads="1"/>
          </p:cNvSpPr>
          <p:nvPr>
            <p:ph type="sldNum" sz="quarter" idx="12"/>
          </p:nvPr>
        </p:nvSpPr>
        <p:spPr>
          <a:ln/>
        </p:spPr>
        <p:txBody>
          <a:bodyPr/>
          <a:lstStyle>
            <a:lvl1pPr>
              <a:defRPr/>
            </a:lvl1pPr>
          </a:lstStyle>
          <a:p>
            <a:pPr>
              <a:defRPr/>
            </a:pPr>
            <a:fld id="{882E4D11-9D57-4E20-BEF1-6F78CEFB7A21}" type="slidenum">
              <a:rPr lang="en-US" altLang="en-US"/>
              <a:pPr>
                <a:defRPr/>
              </a:pPr>
              <a:t>‹#›</a:t>
            </a:fld>
            <a:endParaRPr lang="en-US" altLang="en-US" dirty="0"/>
          </a:p>
        </p:txBody>
      </p:sp>
    </p:spTree>
    <p:extLst>
      <p:ext uri="{BB962C8B-B14F-4D97-AF65-F5344CB8AC3E}">
        <p14:creationId xmlns:p14="http://schemas.microsoft.com/office/powerpoint/2010/main" val="374670524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7" name="Rectangle 7"/>
          <p:cNvSpPr>
            <a:spLocks noGrp="1" noChangeArrowheads="1"/>
          </p:cNvSpPr>
          <p:nvPr>
            <p:ph type="sldNum" sz="quarter" idx="12"/>
          </p:nvPr>
        </p:nvSpPr>
        <p:spPr>
          <a:ln/>
        </p:spPr>
        <p:txBody>
          <a:bodyPr/>
          <a:lstStyle>
            <a:lvl1pPr>
              <a:defRPr/>
            </a:lvl1pPr>
          </a:lstStyle>
          <a:p>
            <a:pPr>
              <a:defRPr/>
            </a:pPr>
            <a:fld id="{282AC5DE-701C-41F1-9A51-16C2BF570121}" type="slidenum">
              <a:rPr lang="en-US" altLang="en-US"/>
              <a:pPr>
                <a:defRPr/>
              </a:pPr>
              <a:t>‹#›</a:t>
            </a:fld>
            <a:endParaRPr lang="en-US" altLang="en-US" dirty="0"/>
          </a:p>
        </p:txBody>
      </p:sp>
    </p:spTree>
    <p:extLst>
      <p:ext uri="{BB962C8B-B14F-4D97-AF65-F5344CB8AC3E}">
        <p14:creationId xmlns:p14="http://schemas.microsoft.com/office/powerpoint/2010/main" val="2174192780"/>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9" name="Rectangle 7"/>
          <p:cNvSpPr>
            <a:spLocks noGrp="1" noChangeArrowheads="1"/>
          </p:cNvSpPr>
          <p:nvPr>
            <p:ph type="sldNum" sz="quarter" idx="12"/>
          </p:nvPr>
        </p:nvSpPr>
        <p:spPr>
          <a:ln/>
        </p:spPr>
        <p:txBody>
          <a:bodyPr/>
          <a:lstStyle>
            <a:lvl1pPr>
              <a:defRPr/>
            </a:lvl1pPr>
          </a:lstStyle>
          <a:p>
            <a:pPr>
              <a:defRPr/>
            </a:pPr>
            <a:fld id="{F00F6CAC-1D83-45BD-B6E9-838A3AA0DEC0}" type="slidenum">
              <a:rPr lang="en-US" altLang="en-US"/>
              <a:pPr>
                <a:defRPr/>
              </a:pPr>
              <a:t>‹#›</a:t>
            </a:fld>
            <a:endParaRPr lang="en-US" altLang="en-US" dirty="0"/>
          </a:p>
        </p:txBody>
      </p:sp>
    </p:spTree>
    <p:extLst>
      <p:ext uri="{BB962C8B-B14F-4D97-AF65-F5344CB8AC3E}">
        <p14:creationId xmlns:p14="http://schemas.microsoft.com/office/powerpoint/2010/main" val="2721238874"/>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5" name="Rectangle 7"/>
          <p:cNvSpPr>
            <a:spLocks noGrp="1" noChangeArrowheads="1"/>
          </p:cNvSpPr>
          <p:nvPr>
            <p:ph type="sldNum" sz="quarter" idx="12"/>
          </p:nvPr>
        </p:nvSpPr>
        <p:spPr>
          <a:ln/>
        </p:spPr>
        <p:txBody>
          <a:bodyPr/>
          <a:lstStyle>
            <a:lvl1pPr>
              <a:defRPr/>
            </a:lvl1pPr>
          </a:lstStyle>
          <a:p>
            <a:pPr>
              <a:defRPr/>
            </a:pPr>
            <a:fld id="{5C756444-1887-49FD-BB6D-7F636AE16192}" type="slidenum">
              <a:rPr lang="en-US" altLang="en-US"/>
              <a:pPr>
                <a:defRPr/>
              </a:pPr>
              <a:t>‹#›</a:t>
            </a:fld>
            <a:endParaRPr lang="en-US" altLang="en-US" dirty="0"/>
          </a:p>
        </p:txBody>
      </p:sp>
    </p:spTree>
    <p:extLst>
      <p:ext uri="{BB962C8B-B14F-4D97-AF65-F5344CB8AC3E}">
        <p14:creationId xmlns:p14="http://schemas.microsoft.com/office/powerpoint/2010/main" val="2553803205"/>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4" name="Rectangle 7"/>
          <p:cNvSpPr>
            <a:spLocks noGrp="1" noChangeArrowheads="1"/>
          </p:cNvSpPr>
          <p:nvPr>
            <p:ph type="sldNum" sz="quarter" idx="12"/>
          </p:nvPr>
        </p:nvSpPr>
        <p:spPr>
          <a:ln/>
        </p:spPr>
        <p:txBody>
          <a:bodyPr/>
          <a:lstStyle>
            <a:lvl1pPr>
              <a:defRPr/>
            </a:lvl1pPr>
          </a:lstStyle>
          <a:p>
            <a:pPr>
              <a:defRPr/>
            </a:pPr>
            <a:fld id="{000A2AAA-E558-4A69-A890-6559C2D78219}" type="slidenum">
              <a:rPr lang="en-US" altLang="en-US"/>
              <a:pPr>
                <a:defRPr/>
              </a:pPr>
              <a:t>‹#›</a:t>
            </a:fld>
            <a:endParaRPr lang="en-US" altLang="en-US" dirty="0"/>
          </a:p>
        </p:txBody>
      </p:sp>
    </p:spTree>
    <p:extLst>
      <p:ext uri="{BB962C8B-B14F-4D97-AF65-F5344CB8AC3E}">
        <p14:creationId xmlns:p14="http://schemas.microsoft.com/office/powerpoint/2010/main" val="1052628676"/>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7" name="Rectangle 7"/>
          <p:cNvSpPr>
            <a:spLocks noGrp="1" noChangeArrowheads="1"/>
          </p:cNvSpPr>
          <p:nvPr>
            <p:ph type="sldNum" sz="quarter" idx="12"/>
          </p:nvPr>
        </p:nvSpPr>
        <p:spPr>
          <a:ln/>
        </p:spPr>
        <p:txBody>
          <a:bodyPr/>
          <a:lstStyle>
            <a:lvl1pPr>
              <a:defRPr/>
            </a:lvl1pPr>
          </a:lstStyle>
          <a:p>
            <a:pPr>
              <a:defRPr/>
            </a:pPr>
            <a:fld id="{8960A9F0-69A9-4B8C-94FE-6190956F84B9}" type="slidenum">
              <a:rPr lang="en-US" altLang="en-US"/>
              <a:pPr>
                <a:defRPr/>
              </a:pPr>
              <a:t>‹#›</a:t>
            </a:fld>
            <a:endParaRPr lang="en-US" altLang="en-US" dirty="0"/>
          </a:p>
        </p:txBody>
      </p:sp>
    </p:spTree>
    <p:extLst>
      <p:ext uri="{BB962C8B-B14F-4D97-AF65-F5344CB8AC3E}">
        <p14:creationId xmlns:p14="http://schemas.microsoft.com/office/powerpoint/2010/main" val="4100322538"/>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ltLang="en-US" smtClean="0"/>
              <a:t>1/21/2016</a:t>
            </a:r>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South County Amateur Radio Emergency Services</a:t>
            </a:r>
          </a:p>
        </p:txBody>
      </p:sp>
      <p:sp>
        <p:nvSpPr>
          <p:cNvPr id="7" name="Rectangle 7"/>
          <p:cNvSpPr>
            <a:spLocks noGrp="1" noChangeArrowheads="1"/>
          </p:cNvSpPr>
          <p:nvPr>
            <p:ph type="sldNum" sz="quarter" idx="12"/>
          </p:nvPr>
        </p:nvSpPr>
        <p:spPr>
          <a:ln/>
        </p:spPr>
        <p:txBody>
          <a:bodyPr/>
          <a:lstStyle>
            <a:lvl1pPr>
              <a:defRPr/>
            </a:lvl1pPr>
          </a:lstStyle>
          <a:p>
            <a:pPr>
              <a:defRPr/>
            </a:pPr>
            <a:fld id="{AA262CCB-9AF4-4153-AC6C-BBA995BE3D0E}" type="slidenum">
              <a:rPr lang="en-US" altLang="en-US"/>
              <a:pPr>
                <a:defRPr/>
              </a:pPr>
              <a:t>‹#›</a:t>
            </a:fld>
            <a:endParaRPr lang="en-US" altLang="en-US" dirty="0"/>
          </a:p>
        </p:txBody>
      </p:sp>
    </p:spTree>
    <p:extLst>
      <p:ext uri="{BB962C8B-B14F-4D97-AF65-F5344CB8AC3E}">
        <p14:creationId xmlns:p14="http://schemas.microsoft.com/office/powerpoint/2010/main" val="939196512"/>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869" name="Rectangle 5"/>
          <p:cNvSpPr>
            <a:spLocks noGrp="1" noChangeArrowheads="1"/>
          </p:cNvSpPr>
          <p:nvPr>
            <p:ph type="dt" sz="half" idx="2"/>
          </p:nvPr>
        </p:nvSpPr>
        <p:spPr bwMode="auto">
          <a:xfrm>
            <a:off x="457200" y="63246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a:defRPr/>
            </a:pPr>
            <a:r>
              <a:rPr lang="en-US" altLang="en-US" smtClean="0"/>
              <a:t>1/21/2016</a:t>
            </a:r>
            <a:endParaRPr lang="en-US" altLang="en-US" dirty="0"/>
          </a:p>
        </p:txBody>
      </p:sp>
      <p:sp>
        <p:nvSpPr>
          <p:cNvPr id="36870" name="Rectangle 6"/>
          <p:cNvSpPr>
            <a:spLocks noGrp="1" noChangeArrowheads="1"/>
          </p:cNvSpPr>
          <p:nvPr>
            <p:ph type="ftr" sz="quarter" idx="3"/>
          </p:nvPr>
        </p:nvSpPr>
        <p:spPr bwMode="auto">
          <a:xfrm>
            <a:off x="3124200" y="63246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lvl1pPr>
          </a:lstStyle>
          <a:p>
            <a:pPr>
              <a:defRPr/>
            </a:pPr>
            <a:r>
              <a:rPr lang="en-US" altLang="en-US" dirty="0"/>
              <a:t>South County Amateur Radio Emergency Services</a:t>
            </a:r>
          </a:p>
        </p:txBody>
      </p:sp>
      <p:sp>
        <p:nvSpPr>
          <p:cNvPr id="36871" name="Rectangle 7"/>
          <p:cNvSpPr>
            <a:spLocks noGrp="1" noChangeArrowheads="1"/>
          </p:cNvSpPr>
          <p:nvPr>
            <p:ph type="sldNum" sz="quarter" idx="4"/>
          </p:nvPr>
        </p:nvSpPr>
        <p:spPr bwMode="auto">
          <a:xfrm>
            <a:off x="6553200" y="63246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a:defRPr/>
            </a:pPr>
            <a:fld id="{F6089BEF-129E-435C-80A0-9BBD8955D304}"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5"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6"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7"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8"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9"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0"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1"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2"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3"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4"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5"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7"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8"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49"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1"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2"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3"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5"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6"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7"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8"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59"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60"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61"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62"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63"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64"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grpSp>
      <p:pic>
        <p:nvPicPr>
          <p:cNvPr id="1033" name="Picture 40" descr="ares"/>
          <p:cNvPicPr>
            <a:picLocks noChangeAspect="1" noChangeArrowheads="1"/>
          </p:cNvPicPr>
          <p:nvPr userDrawn="1"/>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7448550" y="4648200"/>
            <a:ext cx="1466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med">
    <p:random/>
  </p:transition>
  <p:timing>
    <p:tnLst>
      <p:par>
        <p:cTn id="1" dur="indefinite" restart="never" nodeType="tmRoot"/>
      </p:par>
    </p:tnLst>
  </p:timing>
  <p:hf hdr="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dirty="0" smtClean="0"/>
              <a:t>Weekly Net Control</a:t>
            </a:r>
          </a:p>
        </p:txBody>
      </p:sp>
      <p:sp>
        <p:nvSpPr>
          <p:cNvPr id="4099" name="Rectangle 3"/>
          <p:cNvSpPr>
            <a:spLocks noGrp="1" noChangeArrowheads="1"/>
          </p:cNvSpPr>
          <p:nvPr>
            <p:ph type="subTitle" idx="1"/>
          </p:nvPr>
        </p:nvSpPr>
        <p:spPr/>
        <p:txBody>
          <a:bodyPr/>
          <a:lstStyle/>
          <a:p>
            <a:pPr eaLnBrk="1" hangingPunct="1"/>
            <a:r>
              <a:rPr lang="en-US" altLang="en-US" dirty="0" smtClean="0"/>
              <a:t>Review of Net Control tasks and resources for </a:t>
            </a:r>
            <a:br>
              <a:rPr lang="en-US" altLang="en-US" dirty="0" smtClean="0"/>
            </a:br>
            <a:r>
              <a:rPr lang="en-US" altLang="en-US" dirty="0" smtClean="0"/>
              <a:t>Monday night Net.</a:t>
            </a:r>
          </a:p>
        </p:txBody>
      </p:sp>
      <p:sp>
        <p:nvSpPr>
          <p:cNvPr id="4100" name="Text Box 5"/>
          <p:cNvSpPr txBox="1">
            <a:spLocks noChangeArrowheads="1"/>
          </p:cNvSpPr>
          <p:nvPr/>
        </p:nvSpPr>
        <p:spPr bwMode="auto">
          <a:xfrm>
            <a:off x="3352800" y="5181600"/>
            <a:ext cx="362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i="1" dirty="0"/>
              <a:t>by Madeline Lombaerde, KD6JTU</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Download from Dropbox, pt 2</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10</a:t>
            </a:fld>
            <a:endParaRPr lang="en-US" altLang="en-US" dirty="0"/>
          </a:p>
        </p:txBody>
      </p:sp>
      <p:sp>
        <p:nvSpPr>
          <p:cNvPr id="10" name="TextBox 9"/>
          <p:cNvSpPr txBox="1"/>
          <p:nvPr/>
        </p:nvSpPr>
        <p:spPr>
          <a:xfrm>
            <a:off x="6248400" y="2057400"/>
            <a:ext cx="2438400" cy="2585323"/>
          </a:xfrm>
          <a:prstGeom prst="rect">
            <a:avLst/>
          </a:prstGeom>
          <a:noFill/>
        </p:spPr>
        <p:txBody>
          <a:bodyPr wrap="square" rtlCol="0">
            <a:spAutoFit/>
          </a:bodyPr>
          <a:lstStyle/>
          <a:p>
            <a:r>
              <a:rPr lang="en-US" dirty="0" smtClean="0"/>
              <a:t>Download the Net Procedure and Roll Call files.</a:t>
            </a:r>
          </a:p>
          <a:p>
            <a:endParaRPr lang="en-US" dirty="0"/>
          </a:p>
          <a:p>
            <a:r>
              <a:rPr lang="en-US" dirty="0" smtClean="0"/>
              <a:t>You can also get the list of coming Net Control assignments to look up next week’s NC.</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742"/>
          <a:stretch/>
        </p:blipFill>
        <p:spPr>
          <a:xfrm>
            <a:off x="457200" y="1371600"/>
            <a:ext cx="5648325" cy="4668592"/>
          </a:xfrm>
          <a:prstGeom prst="rect">
            <a:avLst/>
          </a:prstGeom>
        </p:spPr>
      </p:pic>
    </p:spTree>
    <p:extLst>
      <p:ext uri="{BB962C8B-B14F-4D97-AF65-F5344CB8AC3E}">
        <p14:creationId xmlns:p14="http://schemas.microsoft.com/office/powerpoint/2010/main" val="719071886"/>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Net Control next week?</a:t>
            </a:r>
            <a:endParaRPr lang="en-US" dirty="0"/>
          </a:p>
        </p:txBody>
      </p:sp>
      <p:sp>
        <p:nvSpPr>
          <p:cNvPr id="3" name="Content Placeholder 2"/>
          <p:cNvSpPr>
            <a:spLocks noGrp="1"/>
          </p:cNvSpPr>
          <p:nvPr>
            <p:ph idx="1"/>
          </p:nvPr>
        </p:nvSpPr>
        <p:spPr/>
        <p:txBody>
          <a:bodyPr/>
          <a:lstStyle/>
          <a:p>
            <a:r>
              <a:rPr lang="en-US" dirty="0" smtClean="0"/>
              <a:t>Best option: look in netcontrol.txt file</a:t>
            </a:r>
          </a:p>
          <a:p>
            <a:pPr lvl="1"/>
            <a:r>
              <a:rPr lang="en-US" dirty="0" smtClean="0"/>
              <a:t>Rosters folder</a:t>
            </a:r>
          </a:p>
          <a:p>
            <a:pPr lvl="1"/>
            <a:r>
              <a:rPr lang="en-US" dirty="0" smtClean="0"/>
              <a:t>Dropbox WeeklyNet folder</a:t>
            </a:r>
          </a:p>
          <a:p>
            <a:r>
              <a:rPr lang="en-US" dirty="0" smtClean="0"/>
              <a:t>Next best: send email to  netcontrol-at-k6mpn.org</a:t>
            </a:r>
          </a:p>
          <a:p>
            <a:r>
              <a:rPr lang="en-US" dirty="0" smtClean="0"/>
              <a:t>Worst: check latest newsletter</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11</a:t>
            </a:fld>
            <a:endParaRPr lang="en-US" altLang="en-US" dirty="0"/>
          </a:p>
        </p:txBody>
      </p:sp>
    </p:spTree>
    <p:extLst>
      <p:ext uri="{BB962C8B-B14F-4D97-AF65-F5344CB8AC3E}">
        <p14:creationId xmlns:p14="http://schemas.microsoft.com/office/powerpoint/2010/main" val="6535023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List in Newsletter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608138"/>
            <a:ext cx="3696643" cy="4411662"/>
          </a:xfrm>
        </p:spPr>
      </p:pic>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12</a:t>
            </a:fld>
            <a:endParaRPr lang="en-US" altLang="en-US" dirty="0"/>
          </a:p>
        </p:txBody>
      </p:sp>
      <p:sp>
        <p:nvSpPr>
          <p:cNvPr id="8" name="TextBox 7"/>
          <p:cNvSpPr txBox="1"/>
          <p:nvPr/>
        </p:nvSpPr>
        <p:spPr>
          <a:xfrm>
            <a:off x="4953000" y="2057400"/>
            <a:ext cx="2667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Often changes right after publication</a:t>
            </a:r>
            <a:br>
              <a:rPr lang="en-US" dirty="0" smtClean="0"/>
            </a:br>
            <a:endParaRPr lang="en-US" dirty="0" smtClean="0"/>
          </a:p>
          <a:p>
            <a:pPr marL="285750" indent="-285750">
              <a:buFont typeface="Arial" panose="020B0604020202020204" pitchFamily="34" charset="0"/>
              <a:buChar char="•"/>
            </a:pPr>
            <a:r>
              <a:rPr lang="en-US" dirty="0" smtClean="0"/>
              <a:t>Use only as last resort</a:t>
            </a:r>
            <a:endParaRPr lang="en-US" dirty="0"/>
          </a:p>
        </p:txBody>
      </p:sp>
    </p:spTree>
    <p:extLst>
      <p:ext uri="{BB962C8B-B14F-4D97-AF65-F5344CB8AC3E}">
        <p14:creationId xmlns:p14="http://schemas.microsoft.com/office/powerpoint/2010/main" val="2471805230"/>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7171"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7172"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57709679-004C-410F-98BD-1E82F82DC7B4}" type="slidenum">
              <a:rPr lang="en-US" altLang="en-US" sz="1000" smtClean="0"/>
              <a:pPr eaLnBrk="1" hangingPunct="1">
                <a:spcBef>
                  <a:spcPct val="0"/>
                </a:spcBef>
                <a:buClrTx/>
                <a:buSzTx/>
                <a:buFontTx/>
                <a:buNone/>
              </a:pPr>
              <a:t>13</a:t>
            </a:fld>
            <a:endParaRPr lang="en-US" altLang="en-US" sz="1000" dirty="0" smtClean="0"/>
          </a:p>
        </p:txBody>
      </p:sp>
      <p:sp>
        <p:nvSpPr>
          <p:cNvPr id="7173" name="Rectangle 2"/>
          <p:cNvSpPr>
            <a:spLocks noGrp="1" noChangeArrowheads="1"/>
          </p:cNvSpPr>
          <p:nvPr>
            <p:ph type="title"/>
          </p:nvPr>
        </p:nvSpPr>
        <p:spPr/>
        <p:txBody>
          <a:bodyPr/>
          <a:lstStyle/>
          <a:p>
            <a:pPr eaLnBrk="1" hangingPunct="1"/>
            <a:r>
              <a:rPr lang="en-US" altLang="en-US" dirty="0" smtClean="0"/>
              <a:t>Before Net</a:t>
            </a:r>
          </a:p>
        </p:txBody>
      </p:sp>
      <p:sp>
        <p:nvSpPr>
          <p:cNvPr id="7174" name="Rectangle 3"/>
          <p:cNvSpPr>
            <a:spLocks noGrp="1" noChangeArrowheads="1"/>
          </p:cNvSpPr>
          <p:nvPr>
            <p:ph type="body" idx="1"/>
          </p:nvPr>
        </p:nvSpPr>
        <p:spPr/>
        <p:txBody>
          <a:bodyPr/>
          <a:lstStyle/>
          <a:p>
            <a:pPr eaLnBrk="1" hangingPunct="1"/>
            <a:r>
              <a:rPr lang="en-US" altLang="en-US" dirty="0" smtClean="0"/>
              <a:t>Get to EOC around 7 pm</a:t>
            </a:r>
          </a:p>
          <a:p>
            <a:pPr eaLnBrk="1" hangingPunct="1"/>
            <a:r>
              <a:rPr lang="en-US" altLang="en-US" dirty="0" smtClean="0"/>
              <a:t>Start up equipment and ask for a radio check</a:t>
            </a:r>
          </a:p>
          <a:p>
            <a:pPr lvl="1" eaLnBrk="1" hangingPunct="1"/>
            <a:r>
              <a:rPr lang="en-US" altLang="en-US" dirty="0" smtClean="0"/>
              <a:t>Don’t make changes to radio settings</a:t>
            </a:r>
          </a:p>
          <a:p>
            <a:pPr lvl="1" eaLnBrk="1" hangingPunct="1"/>
            <a:r>
              <a:rPr lang="en-US" altLang="en-US" dirty="0" smtClean="0"/>
              <a:t>Pre-set memories for K6MPN and 2m simplex</a:t>
            </a:r>
          </a:p>
          <a:p>
            <a:pPr eaLnBrk="1" hangingPunct="1"/>
            <a:r>
              <a:rPr lang="en-US" altLang="en-US" dirty="0" smtClean="0"/>
              <a:t>Organize your supplies and paperwork</a:t>
            </a:r>
          </a:p>
          <a:p>
            <a:pPr eaLnBrk="1" hangingPunct="1"/>
            <a:r>
              <a:rPr lang="en-US" altLang="en-US" dirty="0" smtClean="0"/>
              <a:t>2 meter remote base link: 7:15pm</a:t>
            </a:r>
          </a:p>
          <a:p>
            <a:pPr eaLnBrk="1" hangingPunct="1"/>
            <a:r>
              <a:rPr lang="en-US" altLang="en-US" dirty="0" smtClean="0"/>
              <a:t>Ask for Relay starting around 7:20pm</a:t>
            </a:r>
          </a:p>
          <a:p>
            <a:pPr eaLnBrk="1" hangingPunct="1"/>
            <a:r>
              <a:rPr lang="en-US" altLang="en-US" dirty="0" smtClean="0"/>
              <a:t>Don’t ask for early check-ins</a:t>
            </a:r>
          </a:p>
          <a:p>
            <a:pPr eaLnBrk="1" hangingPunct="1"/>
            <a:endParaRPr lang="en-US" altLang="en-US" dirty="0" smtClean="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8195"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8196"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56383D63-C041-4800-991F-41EB4539F241}" type="slidenum">
              <a:rPr lang="en-US" altLang="en-US" sz="1000" smtClean="0"/>
              <a:pPr eaLnBrk="1" hangingPunct="1">
                <a:spcBef>
                  <a:spcPct val="0"/>
                </a:spcBef>
                <a:buClrTx/>
                <a:buSzTx/>
                <a:buFontTx/>
                <a:buNone/>
              </a:pPr>
              <a:t>14</a:t>
            </a:fld>
            <a:endParaRPr lang="en-US" altLang="en-US" sz="1000" dirty="0" smtClean="0"/>
          </a:p>
        </p:txBody>
      </p:sp>
      <p:sp>
        <p:nvSpPr>
          <p:cNvPr id="8197" name="Rectangle 2"/>
          <p:cNvSpPr>
            <a:spLocks noGrp="1" noChangeArrowheads="1"/>
          </p:cNvSpPr>
          <p:nvPr>
            <p:ph type="title"/>
          </p:nvPr>
        </p:nvSpPr>
        <p:spPr/>
        <p:txBody>
          <a:bodyPr/>
          <a:lstStyle/>
          <a:p>
            <a:pPr eaLnBrk="1" hangingPunct="1"/>
            <a:r>
              <a:rPr lang="en-US" altLang="en-US" dirty="0" smtClean="0"/>
              <a:t>During Net</a:t>
            </a:r>
          </a:p>
        </p:txBody>
      </p:sp>
      <p:sp>
        <p:nvSpPr>
          <p:cNvPr id="8198" name="Rectangle 3"/>
          <p:cNvSpPr>
            <a:spLocks noGrp="1" noChangeArrowheads="1"/>
          </p:cNvSpPr>
          <p:nvPr>
            <p:ph type="body" idx="1"/>
          </p:nvPr>
        </p:nvSpPr>
        <p:spPr/>
        <p:txBody>
          <a:bodyPr/>
          <a:lstStyle/>
          <a:p>
            <a:pPr eaLnBrk="1" hangingPunct="1"/>
            <a:r>
              <a:rPr lang="en-US" altLang="en-US" dirty="0" smtClean="0"/>
              <a:t>Start the Net on time</a:t>
            </a:r>
          </a:p>
          <a:p>
            <a:pPr eaLnBrk="1" hangingPunct="1"/>
            <a:r>
              <a:rPr lang="en-US" altLang="en-US" dirty="0" smtClean="0"/>
              <a:t>Calmly read the Preamble</a:t>
            </a:r>
          </a:p>
          <a:p>
            <a:pPr lvl="1" eaLnBrk="1" hangingPunct="1"/>
            <a:r>
              <a:rPr lang="en-US" altLang="en-US" dirty="0" smtClean="0"/>
              <a:t>Don’t rush</a:t>
            </a:r>
          </a:p>
          <a:p>
            <a:pPr lvl="1" eaLnBrk="1" hangingPunct="1"/>
            <a:r>
              <a:rPr lang="en-US" altLang="en-US" dirty="0" smtClean="0"/>
              <a:t>“Let it drop ..” Drop repeater after long paragraph</a:t>
            </a:r>
          </a:p>
          <a:p>
            <a:pPr lvl="1" eaLnBrk="1" hangingPunct="1"/>
            <a:r>
              <a:rPr lang="en-US" altLang="en-US" dirty="0" smtClean="0"/>
              <a:t>Let go of PTT to listen</a:t>
            </a:r>
          </a:p>
          <a:p>
            <a:pPr eaLnBrk="1" hangingPunct="1"/>
            <a:r>
              <a:rPr lang="en-US" altLang="en-US" dirty="0" smtClean="0"/>
              <a:t>Start the Roll Call</a:t>
            </a:r>
          </a:p>
          <a:p>
            <a:pPr lvl="1" eaLnBrk="1" hangingPunct="1"/>
            <a:r>
              <a:rPr lang="en-US" altLang="en-US" dirty="0" smtClean="0"/>
              <a:t>If by call sign, read the opening paragraph as is</a:t>
            </a:r>
          </a:p>
          <a:p>
            <a:pPr lvl="1" eaLnBrk="1" hangingPunct="1"/>
            <a:r>
              <a:rPr lang="en-US" altLang="en-US" dirty="0" smtClean="0"/>
              <a:t>If by city, mention that roll call is in city order</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8">
                                            <p:txEl>
                                              <p:pRg st="1" end="1"/>
                                            </p:txEl>
                                          </p:spTgt>
                                        </p:tgtEl>
                                        <p:attrNameLst>
                                          <p:attrName>style.visibility</p:attrName>
                                        </p:attrNameLst>
                                      </p:cBhvr>
                                      <p:to>
                                        <p:strVal val="visible"/>
                                      </p:to>
                                    </p:set>
                                    <p:animEffect transition="in" filter="fade">
                                      <p:cBhvr>
                                        <p:cTn id="14" dur="1000"/>
                                        <p:tgtEl>
                                          <p:spTgt spid="8198">
                                            <p:txEl>
                                              <p:pRg st="1" end="1"/>
                                            </p:txEl>
                                          </p:spTgt>
                                        </p:tgtEl>
                                      </p:cBhvr>
                                    </p:animEffect>
                                    <p:anim calcmode="lin" valueType="num">
                                      <p:cBhvr>
                                        <p:cTn id="15" dur="1000" fill="hold"/>
                                        <p:tgtEl>
                                          <p:spTgt spid="819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198">
                                            <p:txEl>
                                              <p:pRg st="2" end="2"/>
                                            </p:txEl>
                                          </p:spTgt>
                                        </p:tgtEl>
                                        <p:attrNameLst>
                                          <p:attrName>style.visibility</p:attrName>
                                        </p:attrNameLst>
                                      </p:cBhvr>
                                      <p:to>
                                        <p:strVal val="visible"/>
                                      </p:to>
                                    </p:set>
                                    <p:animEffect transition="in" filter="fade">
                                      <p:cBhvr>
                                        <p:cTn id="19" dur="1000"/>
                                        <p:tgtEl>
                                          <p:spTgt spid="8198">
                                            <p:txEl>
                                              <p:pRg st="2" end="2"/>
                                            </p:txEl>
                                          </p:spTgt>
                                        </p:tgtEl>
                                      </p:cBhvr>
                                    </p:animEffect>
                                    <p:anim calcmode="lin" valueType="num">
                                      <p:cBhvr>
                                        <p:cTn id="20" dur="1000" fill="hold"/>
                                        <p:tgtEl>
                                          <p:spTgt spid="819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19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198">
                                            <p:txEl>
                                              <p:pRg st="3" end="3"/>
                                            </p:txEl>
                                          </p:spTgt>
                                        </p:tgtEl>
                                        <p:attrNameLst>
                                          <p:attrName>style.visibility</p:attrName>
                                        </p:attrNameLst>
                                      </p:cBhvr>
                                      <p:to>
                                        <p:strVal val="visible"/>
                                      </p:to>
                                    </p:set>
                                    <p:animEffect transition="in" filter="fade">
                                      <p:cBhvr>
                                        <p:cTn id="24" dur="1000"/>
                                        <p:tgtEl>
                                          <p:spTgt spid="8198">
                                            <p:txEl>
                                              <p:pRg st="3" end="3"/>
                                            </p:txEl>
                                          </p:spTgt>
                                        </p:tgtEl>
                                      </p:cBhvr>
                                    </p:animEffect>
                                    <p:anim calcmode="lin" valueType="num">
                                      <p:cBhvr>
                                        <p:cTn id="25" dur="1000" fill="hold"/>
                                        <p:tgtEl>
                                          <p:spTgt spid="819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19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98">
                                            <p:txEl>
                                              <p:pRg st="4" end="4"/>
                                            </p:txEl>
                                          </p:spTgt>
                                        </p:tgtEl>
                                        <p:attrNameLst>
                                          <p:attrName>style.visibility</p:attrName>
                                        </p:attrNameLst>
                                      </p:cBhvr>
                                      <p:to>
                                        <p:strVal val="visible"/>
                                      </p:to>
                                    </p:set>
                                    <p:animEffect transition="in" filter="fade">
                                      <p:cBhvr>
                                        <p:cTn id="29" dur="1000"/>
                                        <p:tgtEl>
                                          <p:spTgt spid="8198">
                                            <p:txEl>
                                              <p:pRg st="4" end="4"/>
                                            </p:txEl>
                                          </p:spTgt>
                                        </p:tgtEl>
                                      </p:cBhvr>
                                    </p:animEffect>
                                    <p:anim calcmode="lin" valueType="num">
                                      <p:cBhvr>
                                        <p:cTn id="30" dur="1000" fill="hold"/>
                                        <p:tgtEl>
                                          <p:spTgt spid="819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19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198">
                                            <p:txEl>
                                              <p:pRg st="5" end="5"/>
                                            </p:txEl>
                                          </p:spTgt>
                                        </p:tgtEl>
                                        <p:attrNameLst>
                                          <p:attrName>style.visibility</p:attrName>
                                        </p:attrNameLst>
                                      </p:cBhvr>
                                      <p:to>
                                        <p:strVal val="visible"/>
                                      </p:to>
                                    </p:set>
                                    <p:animEffect transition="in" filter="fade">
                                      <p:cBhvr>
                                        <p:cTn id="36" dur="1000"/>
                                        <p:tgtEl>
                                          <p:spTgt spid="8198">
                                            <p:txEl>
                                              <p:pRg st="5" end="5"/>
                                            </p:txEl>
                                          </p:spTgt>
                                        </p:tgtEl>
                                      </p:cBhvr>
                                    </p:animEffect>
                                    <p:anim calcmode="lin" valueType="num">
                                      <p:cBhvr>
                                        <p:cTn id="37" dur="1000" fill="hold"/>
                                        <p:tgtEl>
                                          <p:spTgt spid="819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8198">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198">
                                            <p:txEl>
                                              <p:pRg st="6" end="6"/>
                                            </p:txEl>
                                          </p:spTgt>
                                        </p:tgtEl>
                                        <p:attrNameLst>
                                          <p:attrName>style.visibility</p:attrName>
                                        </p:attrNameLst>
                                      </p:cBhvr>
                                      <p:to>
                                        <p:strVal val="visible"/>
                                      </p:to>
                                    </p:set>
                                    <p:animEffect transition="in" filter="fade">
                                      <p:cBhvr>
                                        <p:cTn id="41" dur="1000"/>
                                        <p:tgtEl>
                                          <p:spTgt spid="8198">
                                            <p:txEl>
                                              <p:pRg st="6" end="6"/>
                                            </p:txEl>
                                          </p:spTgt>
                                        </p:tgtEl>
                                      </p:cBhvr>
                                    </p:animEffect>
                                    <p:anim calcmode="lin" valueType="num">
                                      <p:cBhvr>
                                        <p:cTn id="42" dur="1000" fill="hold"/>
                                        <p:tgtEl>
                                          <p:spTgt spid="819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8198">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198">
                                            <p:txEl>
                                              <p:pRg st="7" end="7"/>
                                            </p:txEl>
                                          </p:spTgt>
                                        </p:tgtEl>
                                        <p:attrNameLst>
                                          <p:attrName>style.visibility</p:attrName>
                                        </p:attrNameLst>
                                      </p:cBhvr>
                                      <p:to>
                                        <p:strVal val="visible"/>
                                      </p:to>
                                    </p:set>
                                    <p:animEffect transition="in" filter="fade">
                                      <p:cBhvr>
                                        <p:cTn id="46" dur="1000"/>
                                        <p:tgtEl>
                                          <p:spTgt spid="8198">
                                            <p:txEl>
                                              <p:pRg st="7" end="7"/>
                                            </p:txEl>
                                          </p:spTgt>
                                        </p:tgtEl>
                                      </p:cBhvr>
                                    </p:animEffect>
                                    <p:anim calcmode="lin" valueType="num">
                                      <p:cBhvr>
                                        <p:cTn id="47" dur="1000" fill="hold"/>
                                        <p:tgtEl>
                                          <p:spTgt spid="8198">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819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Out the Form</a:t>
            </a:r>
            <a:endParaRPr lang="en-US" dirty="0"/>
          </a:p>
        </p:txBody>
      </p:sp>
      <p:sp>
        <p:nvSpPr>
          <p:cNvPr id="3" name="Content Placeholder 2"/>
          <p:cNvSpPr>
            <a:spLocks noGrp="1"/>
          </p:cNvSpPr>
          <p:nvPr>
            <p:ph idx="1"/>
          </p:nvPr>
        </p:nvSpPr>
        <p:spPr/>
        <p:txBody>
          <a:bodyPr/>
          <a:lstStyle/>
          <a:p>
            <a:r>
              <a:rPr lang="en-US" dirty="0" smtClean="0"/>
              <a:t>Three parts</a:t>
            </a:r>
          </a:p>
          <a:p>
            <a:r>
              <a:rPr lang="en-US" dirty="0" smtClean="0"/>
              <a:t>Top: record before Net</a:t>
            </a:r>
          </a:p>
          <a:p>
            <a:r>
              <a:rPr lang="en-US" dirty="0" smtClean="0"/>
              <a:t>Middle: record check-ins during Net</a:t>
            </a:r>
          </a:p>
          <a:p>
            <a:r>
              <a:rPr lang="en-US" dirty="0" smtClean="0"/>
              <a:t>Bottom: record totals after Net</a:t>
            </a:r>
          </a:p>
          <a:p>
            <a:r>
              <a:rPr lang="en-US" dirty="0" smtClean="0"/>
              <a:t>Return to KD6JTU</a:t>
            </a:r>
          </a:p>
          <a:p>
            <a:pPr lvl="1"/>
            <a:r>
              <a:rPr lang="en-US" dirty="0" smtClean="0"/>
              <a:t>Fax</a:t>
            </a:r>
          </a:p>
          <a:p>
            <a:pPr lvl="1"/>
            <a:r>
              <a:rPr lang="en-US" dirty="0" smtClean="0"/>
              <a:t>Photo sent by email</a:t>
            </a:r>
          </a:p>
          <a:p>
            <a:r>
              <a:rPr lang="en-US" dirty="0" smtClean="0">
                <a:solidFill>
                  <a:srgbClr val="FF0000"/>
                </a:solidFill>
              </a:rPr>
              <a:t>NO SUBSTITUTES, PLEASE</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15</a:t>
            </a:fld>
            <a:endParaRPr lang="en-US" altLang="en-US" dirty="0"/>
          </a:p>
        </p:txBody>
      </p:sp>
    </p:spTree>
    <p:extLst>
      <p:ext uri="{BB962C8B-B14F-4D97-AF65-F5344CB8AC3E}">
        <p14:creationId xmlns:p14="http://schemas.microsoft.com/office/powerpoint/2010/main" val="27293068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of Roll Call Form</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16</a:t>
            </a:fld>
            <a:endParaRPr lang="en-US" alt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447800"/>
            <a:ext cx="7686675" cy="2571750"/>
          </a:xfrm>
        </p:spPr>
      </p:pic>
      <p:sp>
        <p:nvSpPr>
          <p:cNvPr id="10" name="TextBox 9"/>
          <p:cNvSpPr txBox="1"/>
          <p:nvPr/>
        </p:nvSpPr>
        <p:spPr>
          <a:xfrm>
            <a:off x="1143000" y="4572000"/>
            <a:ext cx="59436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before Net</a:t>
            </a:r>
          </a:p>
          <a:p>
            <a:pPr marL="285750" indent="-285750">
              <a:buFont typeface="Arial" panose="020B0604020202020204" pitchFamily="34" charset="0"/>
              <a:buChar char="•"/>
            </a:pPr>
            <a:r>
              <a:rPr lang="en-US" dirty="0" smtClean="0"/>
              <a:t>Hand-written is fine, please print</a:t>
            </a:r>
          </a:p>
          <a:p>
            <a:pPr marL="285750" indent="-285750">
              <a:buFont typeface="Arial" panose="020B0604020202020204" pitchFamily="34" charset="0"/>
              <a:buChar char="•"/>
            </a:pPr>
            <a:r>
              <a:rPr lang="en-US" dirty="0" smtClean="0"/>
              <a:t>If at home, enter “Home, &lt;</a:t>
            </a:r>
            <a:r>
              <a:rPr lang="en-US" i="1" dirty="0" smtClean="0">
                <a:latin typeface="Times New Roman" panose="02020603050405020304" pitchFamily="18" charset="0"/>
                <a:cs typeface="Times New Roman" panose="02020603050405020304" pitchFamily="18" charset="0"/>
              </a:rPr>
              <a:t>my city</a:t>
            </a:r>
            <a:r>
              <a:rPr lang="en-US" dirty="0" smtClean="0"/>
              <a:t>&gt;</a:t>
            </a:r>
            <a:endParaRPr lang="en-US" dirty="0"/>
          </a:p>
        </p:txBody>
      </p:sp>
    </p:spTree>
    <p:extLst>
      <p:ext uri="{BB962C8B-B14F-4D97-AF65-F5344CB8AC3E}">
        <p14:creationId xmlns:p14="http://schemas.microsoft.com/office/powerpoint/2010/main" val="4066904352"/>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of Roll Call Form</a:t>
            </a:r>
            <a:endParaRPr lang="en-US" dirty="0"/>
          </a:p>
        </p:txBody>
      </p:sp>
      <p:sp>
        <p:nvSpPr>
          <p:cNvPr id="3" name="Content Placeholder 2"/>
          <p:cNvSpPr>
            <a:spLocks noGrp="1"/>
          </p:cNvSpPr>
          <p:nvPr>
            <p:ph idx="1"/>
          </p:nvPr>
        </p:nvSpPr>
        <p:spPr/>
        <p:txBody>
          <a:bodyPr/>
          <a:lstStyle/>
          <a:p>
            <a:r>
              <a:rPr lang="en-US" dirty="0" smtClean="0"/>
              <a:t>Before Net, mark yourself with “NC”</a:t>
            </a:r>
          </a:p>
          <a:p>
            <a:r>
              <a:rPr lang="en-US" dirty="0" smtClean="0"/>
              <a:t>Check mark only the stations that checked in</a:t>
            </a:r>
          </a:p>
          <a:p>
            <a:r>
              <a:rPr lang="en-US" dirty="0" smtClean="0"/>
              <a:t>Don’t use circles or other markings for non-responding stations</a:t>
            </a:r>
          </a:p>
          <a:p>
            <a:r>
              <a:rPr lang="en-US" dirty="0" smtClean="0"/>
              <a:t>Use white space at right for guest check-ins</a:t>
            </a:r>
          </a:p>
          <a:p>
            <a:r>
              <a:rPr lang="en-US" dirty="0" smtClean="0"/>
              <a:t>Tip: put “T” by stations with traffic</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17</a:t>
            </a:fld>
            <a:endParaRPr lang="en-US" altLang="en-US" dirty="0"/>
          </a:p>
        </p:txBody>
      </p:sp>
    </p:spTree>
    <p:extLst>
      <p:ext uri="{BB962C8B-B14F-4D97-AF65-F5344CB8AC3E}">
        <p14:creationId xmlns:p14="http://schemas.microsoft.com/office/powerpoint/2010/main" val="18050384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The Check-ins</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3533" y="1719263"/>
            <a:ext cx="4156934" cy="4411662"/>
          </a:xfrm>
        </p:spPr>
      </p:pic>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18</a:t>
            </a:fld>
            <a:endParaRPr lang="en-US" altLang="en-US" dirty="0"/>
          </a:p>
        </p:txBody>
      </p:sp>
    </p:spTree>
    <p:extLst>
      <p:ext uri="{BB962C8B-B14F-4D97-AF65-F5344CB8AC3E}">
        <p14:creationId xmlns:p14="http://schemas.microsoft.com/office/powerpoint/2010/main" val="2358402167"/>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543800" cy="808038"/>
          </a:xfrm>
        </p:spPr>
        <p:txBody>
          <a:bodyPr/>
          <a:lstStyle/>
          <a:p>
            <a:r>
              <a:rPr lang="en-US" dirty="0" smtClean="0"/>
              <a:t>Like This …</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19</a:t>
            </a:fld>
            <a:endParaRPr lang="en-US" alt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0" y="1066800"/>
            <a:ext cx="4028606" cy="50995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6833506"/>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5123"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5124"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9FD54EB6-F79B-40B4-9F68-322B3B1150AC}" type="slidenum">
              <a:rPr lang="en-US" altLang="en-US" sz="1000" smtClean="0"/>
              <a:pPr eaLnBrk="1" hangingPunct="1">
                <a:spcBef>
                  <a:spcPct val="0"/>
                </a:spcBef>
                <a:buClrTx/>
                <a:buSzTx/>
                <a:buFontTx/>
                <a:buNone/>
              </a:pPr>
              <a:t>2</a:t>
            </a:fld>
            <a:endParaRPr lang="en-US" altLang="en-US" sz="1000" dirty="0" smtClean="0"/>
          </a:p>
        </p:txBody>
      </p:sp>
      <p:sp>
        <p:nvSpPr>
          <p:cNvPr id="67586" name="Rectangle 2"/>
          <p:cNvSpPr>
            <a:spLocks noGrp="1" noChangeArrowheads="1"/>
          </p:cNvSpPr>
          <p:nvPr>
            <p:ph type="title"/>
          </p:nvPr>
        </p:nvSpPr>
        <p:spPr/>
        <p:txBody>
          <a:bodyPr/>
          <a:lstStyle/>
          <a:p>
            <a:pPr eaLnBrk="1" hangingPunct="1"/>
            <a:r>
              <a:rPr lang="en-US" altLang="en-US" dirty="0" smtClean="0"/>
              <a:t>Why is there a Weekly Net?</a:t>
            </a:r>
          </a:p>
        </p:txBody>
      </p:sp>
      <p:sp>
        <p:nvSpPr>
          <p:cNvPr id="67587" name="Rectangle 3"/>
          <p:cNvSpPr>
            <a:spLocks noGrp="1" noChangeArrowheads="1"/>
          </p:cNvSpPr>
          <p:nvPr>
            <p:ph type="body" idx="1"/>
          </p:nvPr>
        </p:nvSpPr>
        <p:spPr>
          <a:xfrm>
            <a:off x="457200" y="1719263"/>
            <a:ext cx="7848600" cy="4411662"/>
          </a:xfrm>
        </p:spPr>
        <p:txBody>
          <a:bodyPr/>
          <a:lstStyle/>
          <a:p>
            <a:pPr eaLnBrk="1" hangingPunct="1"/>
            <a:r>
              <a:rPr lang="en-US" altLang="en-US" dirty="0" smtClean="0"/>
              <a:t>Test equipment: yours, agency</a:t>
            </a:r>
          </a:p>
          <a:p>
            <a:pPr eaLnBrk="1" hangingPunct="1"/>
            <a:r>
              <a:rPr lang="en-US" altLang="en-US" dirty="0" smtClean="0"/>
              <a:t>Training for a directed net</a:t>
            </a:r>
          </a:p>
          <a:p>
            <a:pPr eaLnBrk="1" hangingPunct="1"/>
            <a:r>
              <a:rPr lang="en-US" altLang="en-US" dirty="0" smtClean="0"/>
              <a:t>Training for using radio and linked repeater</a:t>
            </a:r>
            <a:br>
              <a:rPr lang="en-US" altLang="en-US" dirty="0" smtClean="0"/>
            </a:br>
            <a:r>
              <a:rPr lang="en-US" altLang="en-US" dirty="0" smtClean="0"/>
              <a:t>to send/receive messages</a:t>
            </a:r>
          </a:p>
          <a:p>
            <a:pPr eaLnBrk="1" hangingPunct="1"/>
            <a:r>
              <a:rPr lang="en-US" altLang="en-US" u="sng" dirty="0" smtClean="0"/>
              <a:t>Training for using an agency’s form</a:t>
            </a:r>
          </a:p>
          <a:p>
            <a:pPr eaLnBrk="1" hangingPunct="1"/>
            <a:r>
              <a:rPr lang="en-US" altLang="en-US" dirty="0" smtClean="0"/>
              <a:t>Latest information about events/exercises</a:t>
            </a:r>
          </a:p>
          <a:p>
            <a:pPr eaLnBrk="1" hangingPunct="1"/>
            <a:r>
              <a:rPr lang="en-US" altLang="en-US" dirty="0" smtClean="0"/>
              <a:t>Get to know members’ voices over radio</a:t>
            </a:r>
          </a:p>
          <a:p>
            <a:pPr eaLnBrk="1" hangingPunct="1"/>
            <a:endParaRPr lang="en-US" altLang="en-US" dirty="0" smtClean="0"/>
          </a:p>
          <a:p>
            <a:pPr eaLnBrk="1" hangingPunct="1"/>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fade">
                                      <p:cBhvr>
                                        <p:cTn id="12" dur="2000"/>
                                        <p:tgtEl>
                                          <p:spTgt spid="675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fade">
                                      <p:cBhvr>
                                        <p:cTn id="17" dur="2000"/>
                                        <p:tgtEl>
                                          <p:spTgt spid="675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587">
                                            <p:txEl>
                                              <p:pRg st="2" end="2"/>
                                            </p:txEl>
                                          </p:spTgt>
                                        </p:tgtEl>
                                        <p:attrNameLst>
                                          <p:attrName>style.visibility</p:attrName>
                                        </p:attrNameLst>
                                      </p:cBhvr>
                                      <p:to>
                                        <p:strVal val="visible"/>
                                      </p:to>
                                    </p:set>
                                    <p:animEffect transition="in" filter="fade">
                                      <p:cBhvr>
                                        <p:cTn id="22" dur="2000"/>
                                        <p:tgtEl>
                                          <p:spTgt spid="675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587">
                                            <p:txEl>
                                              <p:pRg st="3" end="3"/>
                                            </p:txEl>
                                          </p:spTgt>
                                        </p:tgtEl>
                                        <p:attrNameLst>
                                          <p:attrName>style.visibility</p:attrName>
                                        </p:attrNameLst>
                                      </p:cBhvr>
                                      <p:to>
                                        <p:strVal val="visible"/>
                                      </p:to>
                                    </p:set>
                                    <p:animEffect transition="in" filter="fade">
                                      <p:cBhvr>
                                        <p:cTn id="27" dur="2000"/>
                                        <p:tgtEl>
                                          <p:spTgt spid="675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587">
                                            <p:txEl>
                                              <p:pRg st="4" end="4"/>
                                            </p:txEl>
                                          </p:spTgt>
                                        </p:tgtEl>
                                        <p:attrNameLst>
                                          <p:attrName>style.visibility</p:attrName>
                                        </p:attrNameLst>
                                      </p:cBhvr>
                                      <p:to>
                                        <p:strVal val="visible"/>
                                      </p:to>
                                    </p:set>
                                    <p:animEffect transition="in" filter="fade">
                                      <p:cBhvr>
                                        <p:cTn id="32" dur="2000"/>
                                        <p:tgtEl>
                                          <p:spTgt spid="6758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Effect transition="in" filter="fade">
                                      <p:cBhvr>
                                        <p:cTn id="37" dur="20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of Form</a:t>
            </a:r>
            <a:endParaRPr lang="en-US" dirty="0"/>
          </a:p>
        </p:txBody>
      </p:sp>
      <p:sp>
        <p:nvSpPr>
          <p:cNvPr id="3" name="Content Placeholder 2"/>
          <p:cNvSpPr>
            <a:spLocks noGrp="1"/>
          </p:cNvSpPr>
          <p:nvPr>
            <p:ph idx="1"/>
          </p:nvPr>
        </p:nvSpPr>
        <p:spPr>
          <a:xfrm>
            <a:off x="457200" y="1719263"/>
            <a:ext cx="8229600" cy="1938337"/>
          </a:xfrm>
        </p:spPr>
        <p:txBody>
          <a:bodyPr/>
          <a:lstStyle/>
          <a:p>
            <a:r>
              <a:rPr lang="en-US" dirty="0" smtClean="0"/>
              <a:t>After Net, count the number of member check-ins and guests</a:t>
            </a:r>
          </a:p>
          <a:p>
            <a:r>
              <a:rPr lang="en-US" dirty="0" smtClean="0"/>
              <a:t>Record the counts and total at the bottom</a:t>
            </a:r>
          </a:p>
          <a:p>
            <a:r>
              <a:rPr lang="en-US" dirty="0" smtClean="0"/>
              <a:t>Return the form to KD6JTU</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20</a:t>
            </a:fld>
            <a:endParaRPr lang="en-US" alt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625"/>
          <a:stretch/>
        </p:blipFill>
        <p:spPr>
          <a:xfrm>
            <a:off x="429296" y="4419600"/>
            <a:ext cx="6962104" cy="1200150"/>
          </a:xfrm>
          <a:prstGeom prst="rect">
            <a:avLst/>
          </a:prstGeom>
        </p:spPr>
      </p:pic>
    </p:spTree>
    <p:extLst>
      <p:ext uri="{BB962C8B-B14F-4D97-AF65-F5344CB8AC3E}">
        <p14:creationId xmlns:p14="http://schemas.microsoft.com/office/powerpoint/2010/main" val="1836466079"/>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9219"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9220"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3CCF13E-9926-4EE3-90C1-5D2E4E2D8DBB}" type="slidenum">
              <a:rPr lang="en-US" altLang="en-US" sz="1000" smtClean="0"/>
              <a:pPr eaLnBrk="1" hangingPunct="1">
                <a:spcBef>
                  <a:spcPct val="0"/>
                </a:spcBef>
                <a:buClrTx/>
                <a:buSzTx/>
                <a:buFontTx/>
                <a:buNone/>
              </a:pPr>
              <a:t>21</a:t>
            </a:fld>
            <a:endParaRPr lang="en-US" altLang="en-US" sz="1000" dirty="0" smtClean="0"/>
          </a:p>
        </p:txBody>
      </p:sp>
      <p:sp>
        <p:nvSpPr>
          <p:cNvPr id="47106" name="Rectangle 2"/>
          <p:cNvSpPr>
            <a:spLocks noGrp="1" noChangeArrowheads="1"/>
          </p:cNvSpPr>
          <p:nvPr>
            <p:ph type="title"/>
          </p:nvPr>
        </p:nvSpPr>
        <p:spPr/>
        <p:txBody>
          <a:bodyPr/>
          <a:lstStyle/>
          <a:p>
            <a:pPr eaLnBrk="1" hangingPunct="1"/>
            <a:r>
              <a:rPr lang="en-US" altLang="en-US" dirty="0" smtClean="0"/>
              <a:t>Roll Call Do’s, </a:t>
            </a:r>
            <a:r>
              <a:rPr lang="en-US" altLang="en-US" dirty="0"/>
              <a:t>Part </a:t>
            </a:r>
            <a:r>
              <a:rPr lang="en-US" altLang="en-US" dirty="0" smtClean="0"/>
              <a:t>1</a:t>
            </a:r>
          </a:p>
        </p:txBody>
      </p:sp>
      <p:sp>
        <p:nvSpPr>
          <p:cNvPr id="47107" name="Rectangle 3"/>
          <p:cNvSpPr>
            <a:spLocks noGrp="1" noChangeArrowheads="1"/>
          </p:cNvSpPr>
          <p:nvPr>
            <p:ph type="body" idx="1"/>
          </p:nvPr>
        </p:nvSpPr>
        <p:spPr>
          <a:xfrm>
            <a:off x="533400" y="1524000"/>
            <a:ext cx="7620000" cy="4572000"/>
          </a:xfrm>
        </p:spPr>
        <p:txBody>
          <a:bodyPr/>
          <a:lstStyle/>
          <a:p>
            <a:pPr eaLnBrk="1" hangingPunct="1">
              <a:lnSpc>
                <a:spcPct val="80000"/>
              </a:lnSpc>
            </a:pPr>
            <a:r>
              <a:rPr lang="en-US" altLang="en-US" sz="2800" dirty="0" smtClean="0"/>
              <a:t>Hold mike button for 1 second before speaking</a:t>
            </a:r>
          </a:p>
          <a:p>
            <a:pPr eaLnBrk="1" hangingPunct="1">
              <a:lnSpc>
                <a:spcPct val="80000"/>
              </a:lnSpc>
            </a:pPr>
            <a:r>
              <a:rPr lang="en-US" altLang="en-US" sz="2800" dirty="0" smtClean="0"/>
              <a:t>Call by call sign only or city</a:t>
            </a:r>
          </a:p>
          <a:p>
            <a:pPr lvl="1" eaLnBrk="1" hangingPunct="1">
              <a:lnSpc>
                <a:spcPct val="80000"/>
              </a:lnSpc>
            </a:pPr>
            <a:r>
              <a:rPr lang="en-US" altLang="en-US" sz="2800" dirty="0" smtClean="0"/>
              <a:t>NOT phonetically</a:t>
            </a:r>
          </a:p>
          <a:p>
            <a:pPr lvl="1" eaLnBrk="1" hangingPunct="1">
              <a:lnSpc>
                <a:spcPct val="80000"/>
              </a:lnSpc>
            </a:pPr>
            <a:r>
              <a:rPr lang="en-US" altLang="en-US" sz="2800" dirty="0" smtClean="0"/>
              <a:t>NOT with name (use at acknowledgement)</a:t>
            </a:r>
          </a:p>
          <a:p>
            <a:pPr eaLnBrk="1" hangingPunct="1">
              <a:lnSpc>
                <a:spcPct val="80000"/>
              </a:lnSpc>
            </a:pPr>
            <a:r>
              <a:rPr lang="en-US" altLang="en-US" sz="2800" dirty="0" smtClean="0"/>
              <a:t>Acknowledge check-in or say “Nothing heard”</a:t>
            </a:r>
          </a:p>
          <a:p>
            <a:pPr eaLnBrk="1" hangingPunct="1">
              <a:lnSpc>
                <a:spcPct val="80000"/>
              </a:lnSpc>
            </a:pPr>
            <a:r>
              <a:rPr lang="en-US" altLang="en-US" sz="2800" dirty="0" smtClean="0"/>
              <a:t>If “Wires” is on, let the station know</a:t>
            </a:r>
          </a:p>
          <a:p>
            <a:pPr eaLnBrk="1" hangingPunct="1">
              <a:lnSpc>
                <a:spcPct val="80000"/>
              </a:lnSpc>
            </a:pPr>
            <a:r>
              <a:rPr lang="en-US" altLang="en-US" sz="2800" dirty="0" smtClean="0"/>
              <a:t>Acknowledge traffic (“Traffic noted”)</a:t>
            </a:r>
          </a:p>
          <a:p>
            <a:pPr eaLnBrk="1" hangingPunct="1">
              <a:lnSpc>
                <a:spcPct val="80000"/>
              </a:lnSpc>
            </a:pPr>
            <a:r>
              <a:rPr lang="en-US" altLang="en-US" sz="2800" dirty="0" smtClean="0"/>
              <a:t>Announce early check-ins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20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fade">
                                      <p:cBhvr>
                                        <p:cTn id="17" dur="2000"/>
                                        <p:tgtEl>
                                          <p:spTgt spid="4710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Effect transition="in" filter="fade">
                                      <p:cBhvr>
                                        <p:cTn id="20" dur="2000"/>
                                        <p:tgtEl>
                                          <p:spTgt spid="4710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animEffect transition="in" filter="fade">
                                      <p:cBhvr>
                                        <p:cTn id="23" dur="2000"/>
                                        <p:tgtEl>
                                          <p:spTgt spid="4710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7107">
                                            <p:txEl>
                                              <p:pRg st="4" end="4"/>
                                            </p:txEl>
                                          </p:spTgt>
                                        </p:tgtEl>
                                        <p:attrNameLst>
                                          <p:attrName>style.visibility</p:attrName>
                                        </p:attrNameLst>
                                      </p:cBhvr>
                                      <p:to>
                                        <p:strVal val="visible"/>
                                      </p:to>
                                    </p:set>
                                    <p:animEffect transition="in" filter="fade">
                                      <p:cBhvr>
                                        <p:cTn id="28" dur="2000"/>
                                        <p:tgtEl>
                                          <p:spTgt spid="4710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7107">
                                            <p:txEl>
                                              <p:pRg st="5" end="5"/>
                                            </p:txEl>
                                          </p:spTgt>
                                        </p:tgtEl>
                                        <p:attrNameLst>
                                          <p:attrName>style.visibility</p:attrName>
                                        </p:attrNameLst>
                                      </p:cBhvr>
                                      <p:to>
                                        <p:strVal val="visible"/>
                                      </p:to>
                                    </p:set>
                                    <p:animEffect transition="in" filter="fade">
                                      <p:cBhvr>
                                        <p:cTn id="33" dur="2000"/>
                                        <p:tgtEl>
                                          <p:spTgt spid="47107">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7107">
                                            <p:txEl>
                                              <p:pRg st="6" end="6"/>
                                            </p:txEl>
                                          </p:spTgt>
                                        </p:tgtEl>
                                        <p:attrNameLst>
                                          <p:attrName>style.visibility</p:attrName>
                                        </p:attrNameLst>
                                      </p:cBhvr>
                                      <p:to>
                                        <p:strVal val="visible"/>
                                      </p:to>
                                    </p:set>
                                    <p:animEffect transition="in" filter="fade">
                                      <p:cBhvr>
                                        <p:cTn id="38" dur="2000"/>
                                        <p:tgtEl>
                                          <p:spTgt spid="47107">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7107">
                                            <p:txEl>
                                              <p:pRg st="7" end="7"/>
                                            </p:txEl>
                                          </p:spTgt>
                                        </p:tgtEl>
                                        <p:attrNameLst>
                                          <p:attrName>style.visibility</p:attrName>
                                        </p:attrNameLst>
                                      </p:cBhvr>
                                      <p:to>
                                        <p:strVal val="visible"/>
                                      </p:to>
                                    </p:set>
                                    <p:animEffect transition="in" filter="fade">
                                      <p:cBhvr>
                                        <p:cTn id="43" dur="20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9219"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9220"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3CCF13E-9926-4EE3-90C1-5D2E4E2D8DBB}" type="slidenum">
              <a:rPr lang="en-US" altLang="en-US" sz="1000" smtClean="0"/>
              <a:pPr eaLnBrk="1" hangingPunct="1">
                <a:spcBef>
                  <a:spcPct val="0"/>
                </a:spcBef>
                <a:buClrTx/>
                <a:buSzTx/>
                <a:buFontTx/>
                <a:buNone/>
              </a:pPr>
              <a:t>22</a:t>
            </a:fld>
            <a:endParaRPr lang="en-US" altLang="en-US" sz="1000" dirty="0" smtClean="0"/>
          </a:p>
        </p:txBody>
      </p:sp>
      <p:sp>
        <p:nvSpPr>
          <p:cNvPr id="47106" name="Rectangle 2"/>
          <p:cNvSpPr>
            <a:spLocks noGrp="1" noChangeArrowheads="1"/>
          </p:cNvSpPr>
          <p:nvPr>
            <p:ph type="title"/>
          </p:nvPr>
        </p:nvSpPr>
        <p:spPr/>
        <p:txBody>
          <a:bodyPr/>
          <a:lstStyle/>
          <a:p>
            <a:pPr eaLnBrk="1" hangingPunct="1"/>
            <a:r>
              <a:rPr lang="en-US" altLang="en-US" dirty="0" smtClean="0"/>
              <a:t>Roll Call Do’s, Part 2</a:t>
            </a:r>
          </a:p>
        </p:txBody>
      </p:sp>
      <p:sp>
        <p:nvSpPr>
          <p:cNvPr id="47107" name="Rectangle 3"/>
          <p:cNvSpPr>
            <a:spLocks noGrp="1" noChangeArrowheads="1"/>
          </p:cNvSpPr>
          <p:nvPr>
            <p:ph type="body" idx="1"/>
          </p:nvPr>
        </p:nvSpPr>
        <p:spPr>
          <a:xfrm>
            <a:off x="533400" y="1524000"/>
            <a:ext cx="7620000" cy="4572000"/>
          </a:xfrm>
        </p:spPr>
        <p:txBody>
          <a:bodyPr/>
          <a:lstStyle/>
          <a:p>
            <a:pPr eaLnBrk="1" hangingPunct="1">
              <a:lnSpc>
                <a:spcPct val="80000"/>
              </a:lnSpc>
            </a:pPr>
            <a:r>
              <a:rPr lang="en-US" altLang="en-US" sz="2800" dirty="0" smtClean="0"/>
              <a:t>Allow your Relay to check in (might have traffic)</a:t>
            </a:r>
            <a:br>
              <a:rPr lang="en-US" altLang="en-US" sz="2800" dirty="0" smtClean="0"/>
            </a:br>
            <a:endParaRPr lang="en-US" altLang="en-US" sz="2800" dirty="0" smtClean="0"/>
          </a:p>
          <a:p>
            <a:pPr eaLnBrk="1" hangingPunct="1">
              <a:lnSpc>
                <a:spcPct val="80000"/>
              </a:lnSpc>
            </a:pPr>
            <a:r>
              <a:rPr lang="en-US" altLang="en-US" sz="2800" dirty="0" smtClean="0"/>
              <a:t>Confirm next week’s Net Control at check-in</a:t>
            </a:r>
          </a:p>
          <a:p>
            <a:pPr lvl="1" eaLnBrk="1" hangingPunct="1">
              <a:lnSpc>
                <a:spcPct val="80000"/>
              </a:lnSpc>
            </a:pPr>
            <a:r>
              <a:rPr lang="en-US" altLang="en-US" sz="2400" dirty="0" smtClean="0"/>
              <a:t>Station should end confirmation with call sign</a:t>
            </a:r>
          </a:p>
          <a:p>
            <a:pPr lvl="1" eaLnBrk="1" hangingPunct="1">
              <a:lnSpc>
                <a:spcPct val="80000"/>
              </a:lnSpc>
            </a:pPr>
            <a:r>
              <a:rPr lang="en-US" altLang="en-US" sz="2400" dirty="0" smtClean="0"/>
              <a:t>If no check-in, just announce and move on</a:t>
            </a:r>
            <a:br>
              <a:rPr lang="en-US" altLang="en-US" sz="2400" dirty="0" smtClean="0"/>
            </a:br>
            <a:endParaRPr lang="en-US" altLang="en-US" sz="2400" dirty="0" smtClean="0"/>
          </a:p>
          <a:p>
            <a:pPr eaLnBrk="1" hangingPunct="1">
              <a:lnSpc>
                <a:spcPct val="80000"/>
              </a:lnSpc>
            </a:pPr>
            <a:r>
              <a:rPr lang="en-US" altLang="en-US" sz="2800" dirty="0" smtClean="0"/>
              <a:t>Give your FCC call sign every 10 mins </a:t>
            </a:r>
            <a:br>
              <a:rPr lang="en-US" altLang="en-US" sz="2800" dirty="0" smtClean="0"/>
            </a:br>
            <a:r>
              <a:rPr lang="en-US" altLang="en-US" sz="2800" dirty="0" smtClean="0"/>
              <a:t>(:40, :50, :00,...; ~ end of column)</a:t>
            </a:r>
            <a:br>
              <a:rPr lang="en-US" altLang="en-US" sz="2800" dirty="0" smtClean="0"/>
            </a:br>
            <a:endParaRPr lang="en-US" altLang="en-US" sz="2800" dirty="0" smtClean="0"/>
          </a:p>
          <a:p>
            <a:pPr eaLnBrk="1" hangingPunct="1">
              <a:lnSpc>
                <a:spcPct val="80000"/>
              </a:lnSpc>
            </a:pPr>
            <a:r>
              <a:rPr lang="en-US" altLang="en-US" sz="2800" dirty="0" smtClean="0"/>
              <a:t>Mark yourself on the list (use “NC”)</a:t>
            </a:r>
          </a:p>
        </p:txBody>
      </p:sp>
    </p:spTree>
    <p:extLst>
      <p:ext uri="{BB962C8B-B14F-4D97-AF65-F5344CB8AC3E}">
        <p14:creationId xmlns:p14="http://schemas.microsoft.com/office/powerpoint/2010/main" val="3800008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fade">
                                      <p:cBhvr>
                                        <p:cTn id="7" dur="20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fade">
                                      <p:cBhvr>
                                        <p:cTn id="12" dur="2000"/>
                                        <p:tgtEl>
                                          <p:spTgt spid="47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fade">
                                      <p:cBhvr>
                                        <p:cTn id="17" dur="2000"/>
                                        <p:tgtEl>
                                          <p:spTgt spid="4710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Effect transition="in" filter="fade">
                                      <p:cBhvr>
                                        <p:cTn id="20" dur="2000"/>
                                        <p:tgtEl>
                                          <p:spTgt spid="4710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animEffect transition="in" filter="fade">
                                      <p:cBhvr>
                                        <p:cTn id="23" dur="2000"/>
                                        <p:tgtEl>
                                          <p:spTgt spid="4710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7107">
                                            <p:txEl>
                                              <p:pRg st="4" end="4"/>
                                            </p:txEl>
                                          </p:spTgt>
                                        </p:tgtEl>
                                        <p:attrNameLst>
                                          <p:attrName>style.visibility</p:attrName>
                                        </p:attrNameLst>
                                      </p:cBhvr>
                                      <p:to>
                                        <p:strVal val="visible"/>
                                      </p:to>
                                    </p:set>
                                    <p:animEffect transition="in" filter="fade">
                                      <p:cBhvr>
                                        <p:cTn id="28" dur="2000"/>
                                        <p:tgtEl>
                                          <p:spTgt spid="4710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7107">
                                            <p:txEl>
                                              <p:pRg st="5" end="5"/>
                                            </p:txEl>
                                          </p:spTgt>
                                        </p:tgtEl>
                                        <p:attrNameLst>
                                          <p:attrName>style.visibility</p:attrName>
                                        </p:attrNameLst>
                                      </p:cBhvr>
                                      <p:to>
                                        <p:strVal val="visible"/>
                                      </p:to>
                                    </p:set>
                                    <p:animEffect transition="in" filter="fade">
                                      <p:cBhvr>
                                        <p:cTn id="33" dur="20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0243"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0244"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DCCC908-FE52-4228-A83D-4F5CCACD3931}" type="slidenum">
              <a:rPr lang="en-US" altLang="en-US" sz="1000" smtClean="0"/>
              <a:pPr eaLnBrk="1" hangingPunct="1">
                <a:spcBef>
                  <a:spcPct val="0"/>
                </a:spcBef>
                <a:buClrTx/>
                <a:buSzTx/>
                <a:buFontTx/>
                <a:buNone/>
              </a:pPr>
              <a:t>23</a:t>
            </a:fld>
            <a:endParaRPr lang="en-US" altLang="en-US" sz="1000" dirty="0" smtClean="0"/>
          </a:p>
        </p:txBody>
      </p:sp>
      <p:sp>
        <p:nvSpPr>
          <p:cNvPr id="78850" name="Rectangle 2"/>
          <p:cNvSpPr>
            <a:spLocks noGrp="1" noChangeArrowheads="1"/>
          </p:cNvSpPr>
          <p:nvPr>
            <p:ph type="title"/>
          </p:nvPr>
        </p:nvSpPr>
        <p:spPr/>
        <p:txBody>
          <a:bodyPr/>
          <a:lstStyle/>
          <a:p>
            <a:pPr eaLnBrk="1" hangingPunct="1"/>
            <a:r>
              <a:rPr lang="en-US" altLang="en-US" dirty="0" smtClean="0"/>
              <a:t>Roll Call Don’ts</a:t>
            </a:r>
          </a:p>
        </p:txBody>
      </p:sp>
      <p:sp>
        <p:nvSpPr>
          <p:cNvPr id="78851" name="Rectangle 3"/>
          <p:cNvSpPr>
            <a:spLocks noGrp="1" noChangeArrowheads="1"/>
          </p:cNvSpPr>
          <p:nvPr>
            <p:ph type="body" idx="1"/>
          </p:nvPr>
        </p:nvSpPr>
        <p:spPr>
          <a:xfrm>
            <a:off x="533400" y="1524000"/>
            <a:ext cx="7620000" cy="4572000"/>
          </a:xfrm>
        </p:spPr>
        <p:txBody>
          <a:bodyPr/>
          <a:lstStyle/>
          <a:p>
            <a:pPr eaLnBrk="1" hangingPunct="1"/>
            <a:r>
              <a:rPr lang="en-US" altLang="en-US" sz="2600" dirty="0" smtClean="0"/>
              <a:t>Don’t forget to wait 1 second after PTT</a:t>
            </a:r>
          </a:p>
          <a:p>
            <a:pPr eaLnBrk="1" hangingPunct="1"/>
            <a:r>
              <a:rPr lang="en-US" altLang="en-US" sz="2600" dirty="0" smtClean="0"/>
              <a:t>Don’t give call signs phonetically </a:t>
            </a:r>
          </a:p>
          <a:p>
            <a:pPr eaLnBrk="1" hangingPunct="1"/>
            <a:r>
              <a:rPr lang="en-US" altLang="en-US" sz="2600" dirty="0" smtClean="0"/>
              <a:t>Don’t say name along with call sign</a:t>
            </a:r>
          </a:p>
          <a:p>
            <a:pPr eaLnBrk="1" hangingPunct="1"/>
            <a:r>
              <a:rPr lang="en-US" altLang="en-US" sz="2600" dirty="0" smtClean="0"/>
              <a:t>Don’t ask each station if they have traffic</a:t>
            </a:r>
          </a:p>
          <a:p>
            <a:pPr eaLnBrk="1" hangingPunct="1"/>
            <a:r>
              <a:rPr lang="en-US" altLang="en-US" sz="2600" dirty="0" smtClean="0"/>
              <a:t>Don’t skip over your Relay</a:t>
            </a:r>
          </a:p>
          <a:p>
            <a:pPr eaLnBrk="1" hangingPunct="1"/>
            <a:r>
              <a:rPr lang="en-US" altLang="en-US" sz="2600" dirty="0" smtClean="0"/>
              <a:t>Don’t skip over early check-ins</a:t>
            </a:r>
          </a:p>
          <a:p>
            <a:pPr eaLnBrk="1" hangingPunct="1"/>
            <a:r>
              <a:rPr lang="en-US" altLang="en-US" sz="2600" dirty="0" smtClean="0"/>
              <a:t>Don’t mention when someone is out of town</a:t>
            </a:r>
          </a:p>
          <a:p>
            <a:pPr eaLnBrk="1" hangingPunct="1"/>
            <a:r>
              <a:rPr lang="en-US" altLang="en-US" sz="2600" dirty="0" smtClean="0"/>
              <a:t>Don’t give your FCC call sign too frequently</a:t>
            </a:r>
          </a:p>
          <a:p>
            <a:pPr eaLnBrk="1" hangingPunct="1"/>
            <a:endParaRPr lang="en-US" altLang="en-US"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1">
                                            <p:txEl>
                                              <p:pRg st="0" end="0"/>
                                            </p:txEl>
                                          </p:spTgt>
                                        </p:tgtEl>
                                        <p:attrNameLst>
                                          <p:attrName>style.visibility</p:attrName>
                                        </p:attrNameLst>
                                      </p:cBhvr>
                                      <p:to>
                                        <p:strVal val="visible"/>
                                      </p:to>
                                    </p:set>
                                    <p:animEffect transition="in" filter="fade">
                                      <p:cBhvr>
                                        <p:cTn id="12" dur="2000"/>
                                        <p:tgtEl>
                                          <p:spTgt spid="788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851">
                                            <p:txEl>
                                              <p:pRg st="1" end="1"/>
                                            </p:txEl>
                                          </p:spTgt>
                                        </p:tgtEl>
                                        <p:attrNameLst>
                                          <p:attrName>style.visibility</p:attrName>
                                        </p:attrNameLst>
                                      </p:cBhvr>
                                      <p:to>
                                        <p:strVal val="visible"/>
                                      </p:to>
                                    </p:set>
                                    <p:animEffect transition="in" filter="fade">
                                      <p:cBhvr>
                                        <p:cTn id="17" dur="2000"/>
                                        <p:tgtEl>
                                          <p:spTgt spid="788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851">
                                            <p:txEl>
                                              <p:pRg st="2" end="2"/>
                                            </p:txEl>
                                          </p:spTgt>
                                        </p:tgtEl>
                                        <p:attrNameLst>
                                          <p:attrName>style.visibility</p:attrName>
                                        </p:attrNameLst>
                                      </p:cBhvr>
                                      <p:to>
                                        <p:strVal val="visible"/>
                                      </p:to>
                                    </p:set>
                                    <p:animEffect transition="in" filter="fade">
                                      <p:cBhvr>
                                        <p:cTn id="22" dur="2000"/>
                                        <p:tgtEl>
                                          <p:spTgt spid="788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851">
                                            <p:txEl>
                                              <p:pRg st="3" end="3"/>
                                            </p:txEl>
                                          </p:spTgt>
                                        </p:tgtEl>
                                        <p:attrNameLst>
                                          <p:attrName>style.visibility</p:attrName>
                                        </p:attrNameLst>
                                      </p:cBhvr>
                                      <p:to>
                                        <p:strVal val="visible"/>
                                      </p:to>
                                    </p:set>
                                    <p:animEffect transition="in" filter="fade">
                                      <p:cBhvr>
                                        <p:cTn id="27" dur="2000"/>
                                        <p:tgtEl>
                                          <p:spTgt spid="788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851">
                                            <p:txEl>
                                              <p:pRg st="4" end="4"/>
                                            </p:txEl>
                                          </p:spTgt>
                                        </p:tgtEl>
                                        <p:attrNameLst>
                                          <p:attrName>style.visibility</p:attrName>
                                        </p:attrNameLst>
                                      </p:cBhvr>
                                      <p:to>
                                        <p:strVal val="visible"/>
                                      </p:to>
                                    </p:set>
                                    <p:animEffect transition="in" filter="fade">
                                      <p:cBhvr>
                                        <p:cTn id="32" dur="2000"/>
                                        <p:tgtEl>
                                          <p:spTgt spid="788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851">
                                            <p:txEl>
                                              <p:pRg st="5" end="5"/>
                                            </p:txEl>
                                          </p:spTgt>
                                        </p:tgtEl>
                                        <p:attrNameLst>
                                          <p:attrName>style.visibility</p:attrName>
                                        </p:attrNameLst>
                                      </p:cBhvr>
                                      <p:to>
                                        <p:strVal val="visible"/>
                                      </p:to>
                                    </p:set>
                                    <p:animEffect transition="in" filter="fade">
                                      <p:cBhvr>
                                        <p:cTn id="37" dur="2000"/>
                                        <p:tgtEl>
                                          <p:spTgt spid="788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8851">
                                            <p:txEl>
                                              <p:pRg st="6" end="6"/>
                                            </p:txEl>
                                          </p:spTgt>
                                        </p:tgtEl>
                                        <p:attrNameLst>
                                          <p:attrName>style.visibility</p:attrName>
                                        </p:attrNameLst>
                                      </p:cBhvr>
                                      <p:to>
                                        <p:strVal val="visible"/>
                                      </p:to>
                                    </p:set>
                                    <p:animEffect transition="in" filter="fade">
                                      <p:cBhvr>
                                        <p:cTn id="42" dur="2000"/>
                                        <p:tgtEl>
                                          <p:spTgt spid="7885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8851">
                                            <p:txEl>
                                              <p:pRg st="7" end="7"/>
                                            </p:txEl>
                                          </p:spTgt>
                                        </p:tgtEl>
                                        <p:attrNameLst>
                                          <p:attrName>style.visibility</p:attrName>
                                        </p:attrNameLst>
                                      </p:cBhvr>
                                      <p:to>
                                        <p:strVal val="visible"/>
                                      </p:to>
                                    </p:set>
                                    <p:animEffect transition="in" filter="fade">
                                      <p:cBhvr>
                                        <p:cTn id="47" dur="20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1267"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1268"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03D9BB07-A002-427F-9615-1134340450C3}" type="slidenum">
              <a:rPr lang="en-US" altLang="en-US" sz="1000" smtClean="0"/>
              <a:pPr eaLnBrk="1" hangingPunct="1">
                <a:spcBef>
                  <a:spcPct val="0"/>
                </a:spcBef>
                <a:buClrTx/>
                <a:buSzTx/>
                <a:buFontTx/>
                <a:buNone/>
              </a:pPr>
              <a:t>24</a:t>
            </a:fld>
            <a:endParaRPr lang="en-US" altLang="en-US" sz="1000" dirty="0" smtClean="0"/>
          </a:p>
        </p:txBody>
      </p:sp>
      <p:sp>
        <p:nvSpPr>
          <p:cNvPr id="11269" name="Rectangle 2"/>
          <p:cNvSpPr>
            <a:spLocks noGrp="1" noChangeArrowheads="1"/>
          </p:cNvSpPr>
          <p:nvPr>
            <p:ph type="title"/>
          </p:nvPr>
        </p:nvSpPr>
        <p:spPr/>
        <p:txBody>
          <a:bodyPr/>
          <a:lstStyle/>
          <a:p>
            <a:pPr eaLnBrk="1" hangingPunct="1"/>
            <a:r>
              <a:rPr lang="en-US" altLang="en-US" dirty="0" smtClean="0"/>
              <a:t>Working with Relay</a:t>
            </a:r>
          </a:p>
        </p:txBody>
      </p:sp>
      <p:sp>
        <p:nvSpPr>
          <p:cNvPr id="11270" name="Rectangle 3"/>
          <p:cNvSpPr>
            <a:spLocks noGrp="1" noChangeArrowheads="1"/>
          </p:cNvSpPr>
          <p:nvPr>
            <p:ph type="body" idx="1"/>
          </p:nvPr>
        </p:nvSpPr>
        <p:spPr/>
        <p:txBody>
          <a:bodyPr/>
          <a:lstStyle/>
          <a:p>
            <a:pPr eaLnBrk="1" hangingPunct="1"/>
            <a:r>
              <a:rPr lang="en-US" altLang="en-US" dirty="0" smtClean="0"/>
              <a:t>Relay will break in as needed (“Relay..”)</a:t>
            </a:r>
          </a:p>
          <a:p>
            <a:pPr eaLnBrk="1" hangingPunct="1"/>
            <a:r>
              <a:rPr lang="en-US" altLang="en-US" dirty="0" smtClean="0"/>
              <a:t>Weak signal check-in</a:t>
            </a:r>
          </a:p>
          <a:p>
            <a:pPr lvl="1" eaLnBrk="1" hangingPunct="1"/>
            <a:r>
              <a:rPr lang="en-US" altLang="en-US" dirty="0" smtClean="0"/>
              <a:t>Ask station to try one more time</a:t>
            </a:r>
          </a:p>
          <a:p>
            <a:pPr lvl="1" eaLnBrk="1" hangingPunct="1"/>
            <a:r>
              <a:rPr lang="en-US" altLang="en-US" dirty="0" smtClean="0"/>
              <a:t>Ask Relay</a:t>
            </a:r>
          </a:p>
          <a:p>
            <a:pPr lvl="1" eaLnBrk="1" hangingPunct="1"/>
            <a:r>
              <a:rPr lang="en-US" altLang="en-US" dirty="0" smtClean="0"/>
              <a:t>Move on</a:t>
            </a:r>
          </a:p>
          <a:p>
            <a:pPr eaLnBrk="1" hangingPunct="1"/>
            <a:r>
              <a:rPr lang="en-US" altLang="en-US" dirty="0" smtClean="0"/>
              <a:t>Relay: </a:t>
            </a:r>
          </a:p>
          <a:p>
            <a:pPr lvl="1" eaLnBrk="1" hangingPunct="1"/>
            <a:r>
              <a:rPr lang="en-US" altLang="en-US" dirty="0" smtClean="0"/>
              <a:t>“No Relay” – keep it simple!</a:t>
            </a:r>
          </a:p>
          <a:p>
            <a:pPr lvl="1" eaLnBrk="1" hangingPunct="1"/>
            <a:r>
              <a:rPr lang="en-US" altLang="en-US" dirty="0" smtClean="0"/>
              <a:t>Give FCC call at end of each relay</a:t>
            </a:r>
          </a:p>
          <a:p>
            <a:pPr eaLnBrk="1" hangingPunct="1"/>
            <a:r>
              <a:rPr lang="en-US" altLang="en-US" dirty="0" smtClean="0"/>
              <a:t>Acknowledge relayed check-in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500"/>
                                        <p:tgtEl>
                                          <p:spTgt spid="11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0">
                                            <p:txEl>
                                              <p:pRg st="1" end="1"/>
                                            </p:txEl>
                                          </p:spTgt>
                                        </p:tgtEl>
                                        <p:attrNameLst>
                                          <p:attrName>style.visibility</p:attrName>
                                        </p:attrNameLst>
                                      </p:cBhvr>
                                      <p:to>
                                        <p:strVal val="visible"/>
                                      </p:to>
                                    </p:set>
                                    <p:animEffect transition="in" filter="fade">
                                      <p:cBhvr>
                                        <p:cTn id="12" dur="500"/>
                                        <p:tgtEl>
                                          <p:spTgt spid="1127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animEffect transition="in" filter="fade">
                                      <p:cBhvr>
                                        <p:cTn id="15" dur="500"/>
                                        <p:tgtEl>
                                          <p:spTgt spid="1127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70">
                                            <p:txEl>
                                              <p:pRg st="3" end="3"/>
                                            </p:txEl>
                                          </p:spTgt>
                                        </p:tgtEl>
                                        <p:attrNameLst>
                                          <p:attrName>style.visibility</p:attrName>
                                        </p:attrNameLst>
                                      </p:cBhvr>
                                      <p:to>
                                        <p:strVal val="visible"/>
                                      </p:to>
                                    </p:set>
                                    <p:animEffect transition="in" filter="fade">
                                      <p:cBhvr>
                                        <p:cTn id="18" dur="500"/>
                                        <p:tgtEl>
                                          <p:spTgt spid="1127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70">
                                            <p:txEl>
                                              <p:pRg st="4" end="4"/>
                                            </p:txEl>
                                          </p:spTgt>
                                        </p:tgtEl>
                                        <p:attrNameLst>
                                          <p:attrName>style.visibility</p:attrName>
                                        </p:attrNameLst>
                                      </p:cBhvr>
                                      <p:to>
                                        <p:strVal val="visible"/>
                                      </p:to>
                                    </p:set>
                                    <p:animEffect transition="in" filter="fade">
                                      <p:cBhvr>
                                        <p:cTn id="21" dur="500"/>
                                        <p:tgtEl>
                                          <p:spTgt spid="1127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70">
                                            <p:txEl>
                                              <p:pRg st="5" end="5"/>
                                            </p:txEl>
                                          </p:spTgt>
                                        </p:tgtEl>
                                        <p:attrNameLst>
                                          <p:attrName>style.visibility</p:attrName>
                                        </p:attrNameLst>
                                      </p:cBhvr>
                                      <p:to>
                                        <p:strVal val="visible"/>
                                      </p:to>
                                    </p:set>
                                    <p:animEffect transition="in" filter="fade">
                                      <p:cBhvr>
                                        <p:cTn id="26" dur="500"/>
                                        <p:tgtEl>
                                          <p:spTgt spid="11270">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70">
                                            <p:txEl>
                                              <p:pRg st="6" end="6"/>
                                            </p:txEl>
                                          </p:spTgt>
                                        </p:tgtEl>
                                        <p:attrNameLst>
                                          <p:attrName>style.visibility</p:attrName>
                                        </p:attrNameLst>
                                      </p:cBhvr>
                                      <p:to>
                                        <p:strVal val="visible"/>
                                      </p:to>
                                    </p:set>
                                    <p:animEffect transition="in" filter="fade">
                                      <p:cBhvr>
                                        <p:cTn id="29" dur="500"/>
                                        <p:tgtEl>
                                          <p:spTgt spid="11270">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270">
                                            <p:txEl>
                                              <p:pRg st="7" end="7"/>
                                            </p:txEl>
                                          </p:spTgt>
                                        </p:tgtEl>
                                        <p:attrNameLst>
                                          <p:attrName>style.visibility</p:attrName>
                                        </p:attrNameLst>
                                      </p:cBhvr>
                                      <p:to>
                                        <p:strVal val="visible"/>
                                      </p:to>
                                    </p:set>
                                    <p:animEffect transition="in" filter="fade">
                                      <p:cBhvr>
                                        <p:cTn id="32" dur="500"/>
                                        <p:tgtEl>
                                          <p:spTgt spid="1127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70">
                                            <p:txEl>
                                              <p:pRg st="8" end="8"/>
                                            </p:txEl>
                                          </p:spTgt>
                                        </p:tgtEl>
                                        <p:attrNameLst>
                                          <p:attrName>style.visibility</p:attrName>
                                        </p:attrNameLst>
                                      </p:cBhvr>
                                      <p:to>
                                        <p:strVal val="visible"/>
                                      </p:to>
                                    </p:set>
                                    <p:animEffect transition="in" filter="fade">
                                      <p:cBhvr>
                                        <p:cTn id="37" dur="500"/>
                                        <p:tgtEl>
                                          <p:spTgt spid="112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2291"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2292"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BA27AFC9-EC25-4395-B359-97DE9A9606F5}" type="slidenum">
              <a:rPr lang="en-US" altLang="en-US" sz="1000" smtClean="0"/>
              <a:pPr eaLnBrk="1" hangingPunct="1">
                <a:spcBef>
                  <a:spcPct val="0"/>
                </a:spcBef>
                <a:buClrTx/>
                <a:buSzTx/>
                <a:buFontTx/>
                <a:buNone/>
              </a:pPr>
              <a:t>25</a:t>
            </a:fld>
            <a:endParaRPr lang="en-US" altLang="en-US" sz="1000" dirty="0" smtClean="0"/>
          </a:p>
        </p:txBody>
      </p:sp>
      <p:sp>
        <p:nvSpPr>
          <p:cNvPr id="80898" name="Rectangle 2"/>
          <p:cNvSpPr>
            <a:spLocks noGrp="1" noChangeArrowheads="1"/>
          </p:cNvSpPr>
          <p:nvPr>
            <p:ph type="title"/>
          </p:nvPr>
        </p:nvSpPr>
        <p:spPr/>
        <p:txBody>
          <a:bodyPr/>
          <a:lstStyle/>
          <a:p>
            <a:pPr eaLnBrk="1" hangingPunct="1"/>
            <a:r>
              <a:rPr lang="en-US" altLang="en-US" dirty="0" smtClean="0"/>
              <a:t>Late Member Check-ins</a:t>
            </a:r>
          </a:p>
        </p:txBody>
      </p:sp>
      <p:sp>
        <p:nvSpPr>
          <p:cNvPr id="80899" name="Rectangle 3"/>
          <p:cNvSpPr>
            <a:spLocks noGrp="1" noChangeArrowheads="1"/>
          </p:cNvSpPr>
          <p:nvPr>
            <p:ph type="body" idx="1"/>
          </p:nvPr>
        </p:nvSpPr>
        <p:spPr/>
        <p:txBody>
          <a:bodyPr/>
          <a:lstStyle/>
          <a:p>
            <a:pPr eaLnBrk="1" hangingPunct="1">
              <a:lnSpc>
                <a:spcPct val="90000"/>
              </a:lnSpc>
            </a:pPr>
            <a:r>
              <a:rPr lang="en-US" altLang="en-US" dirty="0" smtClean="0"/>
              <a:t>Roll Call by Call Sign</a:t>
            </a:r>
          </a:p>
          <a:p>
            <a:pPr lvl="1" eaLnBrk="1" hangingPunct="1">
              <a:lnSpc>
                <a:spcPct val="90000"/>
              </a:lnSpc>
            </a:pPr>
            <a:r>
              <a:rPr lang="en-US" altLang="en-US" dirty="0" smtClean="0"/>
              <a:t>Follow the Net Procedure as is</a:t>
            </a:r>
          </a:p>
          <a:p>
            <a:pPr lvl="1" eaLnBrk="1" hangingPunct="1">
              <a:lnSpc>
                <a:spcPct val="90000"/>
              </a:lnSpc>
            </a:pPr>
            <a:r>
              <a:rPr lang="en-US" altLang="en-US" dirty="0" smtClean="0"/>
              <a:t>Can wait until multiple check-ins end</a:t>
            </a:r>
          </a:p>
          <a:p>
            <a:pPr lvl="1" eaLnBrk="1" hangingPunct="1">
              <a:lnSpc>
                <a:spcPct val="90000"/>
              </a:lnSpc>
            </a:pPr>
            <a:r>
              <a:rPr lang="en-US" altLang="en-US" dirty="0" smtClean="0"/>
              <a:t>Acknowledge each check-in. </a:t>
            </a:r>
          </a:p>
          <a:p>
            <a:pPr eaLnBrk="1" hangingPunct="1">
              <a:lnSpc>
                <a:spcPct val="90000"/>
              </a:lnSpc>
            </a:pPr>
            <a:r>
              <a:rPr lang="en-US" altLang="en-US" dirty="0" smtClean="0"/>
              <a:t>Roll Call by City</a:t>
            </a:r>
          </a:p>
          <a:p>
            <a:pPr lvl="1" eaLnBrk="1" hangingPunct="1">
              <a:lnSpc>
                <a:spcPct val="90000"/>
              </a:lnSpc>
            </a:pPr>
            <a:r>
              <a:rPr lang="en-US" altLang="en-US" dirty="0" smtClean="0"/>
              <a:t>Request members to check in giving their city first, then their call sign and maybe name</a:t>
            </a:r>
          </a:p>
          <a:p>
            <a:pPr lvl="1" eaLnBrk="1" hangingPunct="1">
              <a:lnSpc>
                <a:spcPct val="90000"/>
              </a:lnSpc>
            </a:pPr>
            <a:r>
              <a:rPr lang="en-US" altLang="en-US" dirty="0" smtClean="0"/>
              <a:t>Alternative: quickly go through the city list </a:t>
            </a:r>
          </a:p>
          <a:p>
            <a:pPr eaLnBrk="1" hangingPunct="1">
              <a:lnSpc>
                <a:spcPct val="90000"/>
              </a:lnSpc>
            </a:pPr>
            <a:r>
              <a:rPr lang="en-US" altLang="en-US" dirty="0" smtClean="0"/>
              <a:t>Ask for relay at end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9">
                                            <p:txEl>
                                              <p:pRg st="0" end="0"/>
                                            </p:txEl>
                                          </p:spTgt>
                                        </p:tgtEl>
                                        <p:attrNameLst>
                                          <p:attrName>style.visibility</p:attrName>
                                        </p:attrNameLst>
                                      </p:cBhvr>
                                      <p:to>
                                        <p:strVal val="visible"/>
                                      </p:to>
                                    </p:set>
                                    <p:animEffect transition="in" filter="fade">
                                      <p:cBhvr>
                                        <p:cTn id="12" dur="2000"/>
                                        <p:tgtEl>
                                          <p:spTgt spid="808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899">
                                            <p:txEl>
                                              <p:pRg st="1" end="1"/>
                                            </p:txEl>
                                          </p:spTgt>
                                        </p:tgtEl>
                                        <p:attrNameLst>
                                          <p:attrName>style.visibility</p:attrName>
                                        </p:attrNameLst>
                                      </p:cBhvr>
                                      <p:to>
                                        <p:strVal val="visible"/>
                                      </p:to>
                                    </p:set>
                                    <p:animEffect transition="in" filter="fade">
                                      <p:cBhvr>
                                        <p:cTn id="15" dur="2000"/>
                                        <p:tgtEl>
                                          <p:spTgt spid="808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899">
                                            <p:txEl>
                                              <p:pRg st="2" end="2"/>
                                            </p:txEl>
                                          </p:spTgt>
                                        </p:tgtEl>
                                        <p:attrNameLst>
                                          <p:attrName>style.visibility</p:attrName>
                                        </p:attrNameLst>
                                      </p:cBhvr>
                                      <p:to>
                                        <p:strVal val="visible"/>
                                      </p:to>
                                    </p:set>
                                    <p:animEffect transition="in" filter="fade">
                                      <p:cBhvr>
                                        <p:cTn id="18" dur="2000"/>
                                        <p:tgtEl>
                                          <p:spTgt spid="8089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Effect transition="in" filter="fade">
                                      <p:cBhvr>
                                        <p:cTn id="21" dur="2000"/>
                                        <p:tgtEl>
                                          <p:spTgt spid="8089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0899">
                                            <p:txEl>
                                              <p:pRg st="4" end="4"/>
                                            </p:txEl>
                                          </p:spTgt>
                                        </p:tgtEl>
                                        <p:attrNameLst>
                                          <p:attrName>style.visibility</p:attrName>
                                        </p:attrNameLst>
                                      </p:cBhvr>
                                      <p:to>
                                        <p:strVal val="visible"/>
                                      </p:to>
                                    </p:set>
                                    <p:animEffect transition="in" filter="fade">
                                      <p:cBhvr>
                                        <p:cTn id="26" dur="2000"/>
                                        <p:tgtEl>
                                          <p:spTgt spid="8089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0899">
                                            <p:txEl>
                                              <p:pRg st="5" end="5"/>
                                            </p:txEl>
                                          </p:spTgt>
                                        </p:tgtEl>
                                        <p:attrNameLst>
                                          <p:attrName>style.visibility</p:attrName>
                                        </p:attrNameLst>
                                      </p:cBhvr>
                                      <p:to>
                                        <p:strVal val="visible"/>
                                      </p:to>
                                    </p:set>
                                    <p:animEffect transition="in" filter="fade">
                                      <p:cBhvr>
                                        <p:cTn id="29" dur="2000"/>
                                        <p:tgtEl>
                                          <p:spTgt spid="8089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0899">
                                            <p:txEl>
                                              <p:pRg st="6" end="6"/>
                                            </p:txEl>
                                          </p:spTgt>
                                        </p:tgtEl>
                                        <p:attrNameLst>
                                          <p:attrName>style.visibility</p:attrName>
                                        </p:attrNameLst>
                                      </p:cBhvr>
                                      <p:to>
                                        <p:strVal val="visible"/>
                                      </p:to>
                                    </p:set>
                                    <p:animEffect transition="in" filter="fade">
                                      <p:cBhvr>
                                        <p:cTn id="32" dur="2000"/>
                                        <p:tgtEl>
                                          <p:spTgt spid="808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899">
                                            <p:txEl>
                                              <p:pRg st="7" end="7"/>
                                            </p:txEl>
                                          </p:spTgt>
                                        </p:tgtEl>
                                        <p:attrNameLst>
                                          <p:attrName>style.visibility</p:attrName>
                                        </p:attrNameLst>
                                      </p:cBhvr>
                                      <p:to>
                                        <p:strVal val="visible"/>
                                      </p:to>
                                    </p:set>
                                    <p:animEffect transition="in" filter="fade">
                                      <p:cBhvr>
                                        <p:cTn id="37" dur="2000"/>
                                        <p:tgtEl>
                                          <p:spTgt spid="80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3315"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3316"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F1EA9D0D-58F6-4B83-B506-852878454279}" type="slidenum">
              <a:rPr lang="en-US" altLang="en-US" sz="1000" smtClean="0"/>
              <a:pPr eaLnBrk="1" hangingPunct="1">
                <a:spcBef>
                  <a:spcPct val="0"/>
                </a:spcBef>
                <a:buClrTx/>
                <a:buSzTx/>
                <a:buFontTx/>
                <a:buNone/>
              </a:pPr>
              <a:t>26</a:t>
            </a:fld>
            <a:endParaRPr lang="en-US" altLang="en-US" sz="1000" dirty="0" smtClean="0"/>
          </a:p>
        </p:txBody>
      </p:sp>
      <p:sp>
        <p:nvSpPr>
          <p:cNvPr id="50178" name="Rectangle 2"/>
          <p:cNvSpPr>
            <a:spLocks noGrp="1" noChangeArrowheads="1"/>
          </p:cNvSpPr>
          <p:nvPr>
            <p:ph type="title"/>
          </p:nvPr>
        </p:nvSpPr>
        <p:spPr/>
        <p:txBody>
          <a:bodyPr/>
          <a:lstStyle/>
          <a:p>
            <a:pPr eaLnBrk="1" hangingPunct="1"/>
            <a:r>
              <a:rPr lang="en-US" altLang="en-US" dirty="0" smtClean="0"/>
              <a:t>Associate &amp; Non-Member Check-ins</a:t>
            </a:r>
          </a:p>
        </p:txBody>
      </p:sp>
      <p:sp>
        <p:nvSpPr>
          <p:cNvPr id="50179" name="Rectangle 3"/>
          <p:cNvSpPr>
            <a:spLocks noGrp="1" noChangeArrowheads="1"/>
          </p:cNvSpPr>
          <p:nvPr>
            <p:ph type="body" idx="1"/>
          </p:nvPr>
        </p:nvSpPr>
        <p:spPr/>
        <p:txBody>
          <a:bodyPr/>
          <a:lstStyle/>
          <a:p>
            <a:pPr eaLnBrk="1" hangingPunct="1"/>
            <a:r>
              <a:rPr lang="en-US" altLang="en-US" dirty="0" smtClean="0"/>
              <a:t>Associates are inactive members who are no longer listed on the Roll Call lists</a:t>
            </a:r>
          </a:p>
          <a:p>
            <a:pPr eaLnBrk="1" hangingPunct="1"/>
            <a:r>
              <a:rPr lang="en-US" altLang="en-US" dirty="0" smtClean="0"/>
              <a:t>Read the section paragraph as is</a:t>
            </a:r>
          </a:p>
          <a:p>
            <a:pPr lvl="1" eaLnBrk="1" hangingPunct="1"/>
            <a:r>
              <a:rPr lang="en-US" altLang="en-US" dirty="0" smtClean="0"/>
              <a:t>Emphasize that guests should go slowly</a:t>
            </a:r>
          </a:p>
          <a:p>
            <a:pPr lvl="1" eaLnBrk="1" hangingPunct="1"/>
            <a:r>
              <a:rPr lang="en-US" altLang="en-US" dirty="0" smtClean="0"/>
              <a:t>Request each guest to give</a:t>
            </a:r>
          </a:p>
          <a:p>
            <a:pPr lvl="2" eaLnBrk="1" hangingPunct="1"/>
            <a:r>
              <a:rPr lang="en-US" altLang="en-US" dirty="0" smtClean="0"/>
              <a:t>Call sign phonetically (slowly)</a:t>
            </a:r>
          </a:p>
          <a:p>
            <a:pPr lvl="2" eaLnBrk="1" hangingPunct="1"/>
            <a:r>
              <a:rPr lang="en-US" altLang="en-US" dirty="0" smtClean="0"/>
              <a:t>First name</a:t>
            </a:r>
          </a:p>
          <a:p>
            <a:pPr lvl="2" eaLnBrk="1" hangingPunct="1"/>
            <a:r>
              <a:rPr lang="en-US" altLang="en-US" dirty="0" smtClean="0"/>
              <a:t>Location</a:t>
            </a:r>
          </a:p>
          <a:p>
            <a:pPr eaLnBrk="1" hangingPunct="1"/>
            <a:r>
              <a:rPr lang="en-US" altLang="en-US" dirty="0" smtClean="0"/>
              <a:t>Ask for relays when no calls are heard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20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fade">
                                      <p:cBhvr>
                                        <p:cTn id="12" dur="2000"/>
                                        <p:tgtEl>
                                          <p:spTgt spid="501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fade">
                                      <p:cBhvr>
                                        <p:cTn id="17" dur="2000"/>
                                        <p:tgtEl>
                                          <p:spTgt spid="50179">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179">
                                            <p:txEl>
                                              <p:pRg st="2" end="2"/>
                                            </p:txEl>
                                          </p:spTgt>
                                        </p:tgtEl>
                                        <p:attrNameLst>
                                          <p:attrName>style.visibility</p:attrName>
                                        </p:attrNameLst>
                                      </p:cBhvr>
                                      <p:to>
                                        <p:strVal val="visible"/>
                                      </p:to>
                                    </p:set>
                                    <p:animEffect transition="in" filter="fade">
                                      <p:cBhvr>
                                        <p:cTn id="20" dur="2000"/>
                                        <p:tgtEl>
                                          <p:spTgt spid="50179">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79">
                                            <p:txEl>
                                              <p:pRg st="3" end="3"/>
                                            </p:txEl>
                                          </p:spTgt>
                                        </p:tgtEl>
                                        <p:attrNameLst>
                                          <p:attrName>style.visibility</p:attrName>
                                        </p:attrNameLst>
                                      </p:cBhvr>
                                      <p:to>
                                        <p:strVal val="visible"/>
                                      </p:to>
                                    </p:set>
                                    <p:animEffect transition="in" filter="fade">
                                      <p:cBhvr>
                                        <p:cTn id="23" dur="2000"/>
                                        <p:tgtEl>
                                          <p:spTgt spid="50179">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179">
                                            <p:txEl>
                                              <p:pRg st="4" end="4"/>
                                            </p:txEl>
                                          </p:spTgt>
                                        </p:tgtEl>
                                        <p:attrNameLst>
                                          <p:attrName>style.visibility</p:attrName>
                                        </p:attrNameLst>
                                      </p:cBhvr>
                                      <p:to>
                                        <p:strVal val="visible"/>
                                      </p:to>
                                    </p:set>
                                    <p:animEffect transition="in" filter="fade">
                                      <p:cBhvr>
                                        <p:cTn id="26" dur="2000"/>
                                        <p:tgtEl>
                                          <p:spTgt spid="50179">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179">
                                            <p:txEl>
                                              <p:pRg st="5" end="5"/>
                                            </p:txEl>
                                          </p:spTgt>
                                        </p:tgtEl>
                                        <p:attrNameLst>
                                          <p:attrName>style.visibility</p:attrName>
                                        </p:attrNameLst>
                                      </p:cBhvr>
                                      <p:to>
                                        <p:strVal val="visible"/>
                                      </p:to>
                                    </p:set>
                                    <p:animEffect transition="in" filter="fade">
                                      <p:cBhvr>
                                        <p:cTn id="29" dur="2000"/>
                                        <p:tgtEl>
                                          <p:spTgt spid="5017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179">
                                            <p:txEl>
                                              <p:pRg st="6" end="6"/>
                                            </p:txEl>
                                          </p:spTgt>
                                        </p:tgtEl>
                                        <p:attrNameLst>
                                          <p:attrName>style.visibility</p:attrName>
                                        </p:attrNameLst>
                                      </p:cBhvr>
                                      <p:to>
                                        <p:strVal val="visible"/>
                                      </p:to>
                                    </p:set>
                                    <p:animEffect transition="in" filter="fade">
                                      <p:cBhvr>
                                        <p:cTn id="32" dur="2000"/>
                                        <p:tgtEl>
                                          <p:spTgt spid="5017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179">
                                            <p:txEl>
                                              <p:pRg st="7" end="7"/>
                                            </p:txEl>
                                          </p:spTgt>
                                        </p:tgtEl>
                                        <p:attrNameLst>
                                          <p:attrName>style.visibility</p:attrName>
                                        </p:attrNameLst>
                                      </p:cBhvr>
                                      <p:to>
                                        <p:strVal val="visible"/>
                                      </p:to>
                                    </p:set>
                                    <p:animEffect transition="in" filter="fade">
                                      <p:cBhvr>
                                        <p:cTn id="37" dur="20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4339"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4340"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7B0EE15B-B51B-4D91-9F7F-50585396A63B}" type="slidenum">
              <a:rPr lang="en-US" altLang="en-US" sz="1000" smtClean="0"/>
              <a:pPr eaLnBrk="1" hangingPunct="1">
                <a:spcBef>
                  <a:spcPct val="0"/>
                </a:spcBef>
                <a:buClrTx/>
                <a:buSzTx/>
                <a:buFontTx/>
                <a:buNone/>
              </a:pPr>
              <a:t>27</a:t>
            </a:fld>
            <a:endParaRPr lang="en-US" altLang="en-US" sz="1000" dirty="0" smtClean="0"/>
          </a:p>
        </p:txBody>
      </p:sp>
      <p:sp>
        <p:nvSpPr>
          <p:cNvPr id="52226" name="Rectangle 2"/>
          <p:cNvSpPr>
            <a:spLocks noGrp="1" noChangeArrowheads="1"/>
          </p:cNvSpPr>
          <p:nvPr>
            <p:ph type="title"/>
          </p:nvPr>
        </p:nvSpPr>
        <p:spPr/>
        <p:txBody>
          <a:bodyPr/>
          <a:lstStyle/>
          <a:p>
            <a:pPr eaLnBrk="1" hangingPunct="1"/>
            <a:r>
              <a:rPr lang="en-US" altLang="en-US" dirty="0" smtClean="0"/>
              <a:t>Traffic</a:t>
            </a:r>
          </a:p>
        </p:txBody>
      </p:sp>
      <p:sp>
        <p:nvSpPr>
          <p:cNvPr id="52227" name="Rectangle 3"/>
          <p:cNvSpPr>
            <a:spLocks noGrp="1" noChangeArrowheads="1"/>
          </p:cNvSpPr>
          <p:nvPr>
            <p:ph type="body" idx="1"/>
          </p:nvPr>
        </p:nvSpPr>
        <p:spPr/>
        <p:txBody>
          <a:bodyPr/>
          <a:lstStyle/>
          <a:p>
            <a:pPr eaLnBrk="1" hangingPunct="1">
              <a:lnSpc>
                <a:spcPct val="90000"/>
              </a:lnSpc>
            </a:pPr>
            <a:r>
              <a:rPr lang="en-US" altLang="en-US" sz="2100" dirty="0" smtClean="0"/>
              <a:t>Go through the list of stations that said they had traffic for the net</a:t>
            </a:r>
          </a:p>
          <a:p>
            <a:pPr lvl="1" eaLnBrk="1" hangingPunct="1">
              <a:lnSpc>
                <a:spcPct val="90000"/>
              </a:lnSpc>
            </a:pPr>
            <a:r>
              <a:rPr lang="en-US" altLang="en-US" sz="1900" dirty="0" smtClean="0"/>
              <a:t>Go reverse alphabetically if that’s how you did the roll call</a:t>
            </a:r>
          </a:p>
          <a:p>
            <a:pPr lvl="1" eaLnBrk="1" hangingPunct="1">
              <a:lnSpc>
                <a:spcPct val="90000"/>
              </a:lnSpc>
            </a:pPr>
            <a:r>
              <a:rPr lang="en-US" altLang="en-US" sz="1900" dirty="0" smtClean="0"/>
              <a:t>“&lt;Call sign&gt;, go ahead with your traffic”</a:t>
            </a:r>
          </a:p>
          <a:p>
            <a:pPr eaLnBrk="1" hangingPunct="1">
              <a:lnSpc>
                <a:spcPct val="90000"/>
              </a:lnSpc>
            </a:pPr>
            <a:r>
              <a:rPr lang="en-US" altLang="en-US" sz="2100" dirty="0" smtClean="0"/>
              <a:t>Make notes of traffic</a:t>
            </a:r>
          </a:p>
          <a:p>
            <a:pPr lvl="1" eaLnBrk="1" hangingPunct="1">
              <a:lnSpc>
                <a:spcPct val="90000"/>
              </a:lnSpc>
            </a:pPr>
            <a:r>
              <a:rPr lang="en-US" altLang="en-US" sz="1900" dirty="0" smtClean="0"/>
              <a:t>May have to relay to station that couldn’t hear it completely</a:t>
            </a:r>
          </a:p>
          <a:p>
            <a:pPr lvl="1" eaLnBrk="1" hangingPunct="1">
              <a:lnSpc>
                <a:spcPct val="90000"/>
              </a:lnSpc>
            </a:pPr>
            <a:r>
              <a:rPr lang="en-US" altLang="en-US" sz="1900" dirty="0" smtClean="0"/>
              <a:t>Optional: ask if any station needs a “fill” on the traffic</a:t>
            </a:r>
          </a:p>
          <a:p>
            <a:pPr eaLnBrk="1" hangingPunct="1">
              <a:lnSpc>
                <a:spcPct val="90000"/>
              </a:lnSpc>
            </a:pPr>
            <a:r>
              <a:rPr lang="en-US" altLang="en-US" sz="2100" dirty="0" smtClean="0"/>
              <a:t>Station giving traffic</a:t>
            </a:r>
          </a:p>
          <a:p>
            <a:pPr lvl="1" eaLnBrk="1" hangingPunct="1">
              <a:lnSpc>
                <a:spcPct val="90000"/>
              </a:lnSpc>
            </a:pPr>
            <a:r>
              <a:rPr lang="en-US" altLang="en-US" sz="1900" dirty="0" smtClean="0"/>
              <a:t>Let the repeater drop every minute or so</a:t>
            </a:r>
          </a:p>
          <a:p>
            <a:pPr lvl="2" eaLnBrk="1" hangingPunct="1">
              <a:lnSpc>
                <a:spcPct val="90000"/>
              </a:lnSpc>
            </a:pPr>
            <a:r>
              <a:rPr lang="en-US" altLang="en-US" sz="1800" dirty="0" smtClean="0"/>
              <a:t>Allows emergency traffic to break in</a:t>
            </a:r>
          </a:p>
          <a:p>
            <a:pPr lvl="2" eaLnBrk="1" hangingPunct="1">
              <a:lnSpc>
                <a:spcPct val="90000"/>
              </a:lnSpc>
            </a:pPr>
            <a:r>
              <a:rPr lang="en-US" altLang="en-US" sz="1800" dirty="0" smtClean="0"/>
              <a:t>Allows the repeater timer to reset</a:t>
            </a:r>
          </a:p>
          <a:p>
            <a:pPr lvl="1" eaLnBrk="1" hangingPunct="1">
              <a:lnSpc>
                <a:spcPct val="90000"/>
              </a:lnSpc>
            </a:pPr>
            <a:r>
              <a:rPr lang="en-US" altLang="en-US" sz="1900" dirty="0" smtClean="0"/>
              <a:t>Ask for volunteers without asking permission from Net Control</a:t>
            </a:r>
          </a:p>
          <a:p>
            <a:pPr lvl="1" eaLnBrk="1" hangingPunct="1">
              <a:lnSpc>
                <a:spcPct val="90000"/>
              </a:lnSpc>
            </a:pPr>
            <a:r>
              <a:rPr lang="en-US" altLang="en-US" sz="1900" dirty="0" smtClean="0"/>
              <a:t>Clearly turn the net back to Net Control </a:t>
            </a:r>
          </a:p>
          <a:p>
            <a:pPr lvl="2" eaLnBrk="1" hangingPunct="1">
              <a:lnSpc>
                <a:spcPct val="90000"/>
              </a:lnSpc>
            </a:pPr>
            <a:r>
              <a:rPr lang="en-US" altLang="en-US" sz="1800" dirty="0" smtClean="0"/>
              <a:t>“That is the extent of my traffic. Back to Net Control”</a:t>
            </a:r>
          </a:p>
          <a:p>
            <a:pPr lvl="2" eaLnBrk="1" hangingPunct="1">
              <a:lnSpc>
                <a:spcPct val="90000"/>
              </a:lnSpc>
            </a:pPr>
            <a:r>
              <a:rPr lang="en-US" altLang="en-US" sz="1800" dirty="0" smtClean="0"/>
              <a:t>Give FCC call sign</a:t>
            </a:r>
          </a:p>
          <a:p>
            <a:pPr lvl="1" eaLnBrk="1" hangingPunct="1">
              <a:lnSpc>
                <a:spcPct val="90000"/>
              </a:lnSpc>
              <a:buFont typeface="Wingdings" pitchFamily="2" charset="2"/>
              <a:buNone/>
            </a:pPr>
            <a:endParaRPr lang="en-US" altLang="en-US" sz="19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fade">
                                      <p:cBhvr>
                                        <p:cTn id="12" dur="2000"/>
                                        <p:tgtEl>
                                          <p:spTgt spid="5222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227">
                                            <p:txEl>
                                              <p:pRg st="1" end="1"/>
                                            </p:txEl>
                                          </p:spTgt>
                                        </p:tgtEl>
                                        <p:attrNameLst>
                                          <p:attrName>style.visibility</p:attrName>
                                        </p:attrNameLst>
                                      </p:cBhvr>
                                      <p:to>
                                        <p:strVal val="visible"/>
                                      </p:to>
                                    </p:set>
                                    <p:animEffect transition="in" filter="fade">
                                      <p:cBhvr>
                                        <p:cTn id="15" dur="2000"/>
                                        <p:tgtEl>
                                          <p:spTgt spid="5222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227">
                                            <p:txEl>
                                              <p:pRg st="2" end="2"/>
                                            </p:txEl>
                                          </p:spTgt>
                                        </p:tgtEl>
                                        <p:attrNameLst>
                                          <p:attrName>style.visibility</p:attrName>
                                        </p:attrNameLst>
                                      </p:cBhvr>
                                      <p:to>
                                        <p:strVal val="visible"/>
                                      </p:to>
                                    </p:set>
                                    <p:animEffect transition="in" filter="fade">
                                      <p:cBhvr>
                                        <p:cTn id="18" dur="2000"/>
                                        <p:tgtEl>
                                          <p:spTgt spid="52227">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2227">
                                            <p:txEl>
                                              <p:pRg st="3" end="3"/>
                                            </p:txEl>
                                          </p:spTgt>
                                        </p:tgtEl>
                                        <p:attrNameLst>
                                          <p:attrName>style.visibility</p:attrName>
                                        </p:attrNameLst>
                                      </p:cBhvr>
                                      <p:to>
                                        <p:strVal val="visible"/>
                                      </p:to>
                                    </p:set>
                                    <p:animEffect transition="in" filter="fade">
                                      <p:cBhvr>
                                        <p:cTn id="23" dur="2000"/>
                                        <p:tgtEl>
                                          <p:spTgt spid="522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227">
                                            <p:txEl>
                                              <p:pRg st="4" end="4"/>
                                            </p:txEl>
                                          </p:spTgt>
                                        </p:tgtEl>
                                        <p:attrNameLst>
                                          <p:attrName>style.visibility</p:attrName>
                                        </p:attrNameLst>
                                      </p:cBhvr>
                                      <p:to>
                                        <p:strVal val="visible"/>
                                      </p:to>
                                    </p:set>
                                    <p:animEffect transition="in" filter="fade">
                                      <p:cBhvr>
                                        <p:cTn id="26" dur="2000"/>
                                        <p:tgtEl>
                                          <p:spTgt spid="52227">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227">
                                            <p:txEl>
                                              <p:pRg st="5" end="5"/>
                                            </p:txEl>
                                          </p:spTgt>
                                        </p:tgtEl>
                                        <p:attrNameLst>
                                          <p:attrName>style.visibility</p:attrName>
                                        </p:attrNameLst>
                                      </p:cBhvr>
                                      <p:to>
                                        <p:strVal val="visible"/>
                                      </p:to>
                                    </p:set>
                                    <p:animEffect transition="in" filter="fade">
                                      <p:cBhvr>
                                        <p:cTn id="29" dur="2000"/>
                                        <p:tgtEl>
                                          <p:spTgt spid="5222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2227">
                                            <p:txEl>
                                              <p:pRg st="6" end="6"/>
                                            </p:txEl>
                                          </p:spTgt>
                                        </p:tgtEl>
                                        <p:attrNameLst>
                                          <p:attrName>style.visibility</p:attrName>
                                        </p:attrNameLst>
                                      </p:cBhvr>
                                      <p:to>
                                        <p:strVal val="visible"/>
                                      </p:to>
                                    </p:set>
                                    <p:animEffect transition="in" filter="fade">
                                      <p:cBhvr>
                                        <p:cTn id="34" dur="2000"/>
                                        <p:tgtEl>
                                          <p:spTgt spid="52227">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2227">
                                            <p:txEl>
                                              <p:pRg st="7" end="7"/>
                                            </p:txEl>
                                          </p:spTgt>
                                        </p:tgtEl>
                                        <p:attrNameLst>
                                          <p:attrName>style.visibility</p:attrName>
                                        </p:attrNameLst>
                                      </p:cBhvr>
                                      <p:to>
                                        <p:strVal val="visible"/>
                                      </p:to>
                                    </p:set>
                                    <p:animEffect transition="in" filter="fade">
                                      <p:cBhvr>
                                        <p:cTn id="37" dur="2000"/>
                                        <p:tgtEl>
                                          <p:spTgt spid="52227">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227">
                                            <p:txEl>
                                              <p:pRg st="8" end="8"/>
                                            </p:txEl>
                                          </p:spTgt>
                                        </p:tgtEl>
                                        <p:attrNameLst>
                                          <p:attrName>style.visibility</p:attrName>
                                        </p:attrNameLst>
                                      </p:cBhvr>
                                      <p:to>
                                        <p:strVal val="visible"/>
                                      </p:to>
                                    </p:set>
                                    <p:animEffect transition="in" filter="fade">
                                      <p:cBhvr>
                                        <p:cTn id="40" dur="2000"/>
                                        <p:tgtEl>
                                          <p:spTgt spid="52227">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2227">
                                            <p:txEl>
                                              <p:pRg st="9" end="9"/>
                                            </p:txEl>
                                          </p:spTgt>
                                        </p:tgtEl>
                                        <p:attrNameLst>
                                          <p:attrName>style.visibility</p:attrName>
                                        </p:attrNameLst>
                                      </p:cBhvr>
                                      <p:to>
                                        <p:strVal val="visible"/>
                                      </p:to>
                                    </p:set>
                                    <p:animEffect transition="in" filter="fade">
                                      <p:cBhvr>
                                        <p:cTn id="43" dur="2000"/>
                                        <p:tgtEl>
                                          <p:spTgt spid="52227">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227">
                                            <p:txEl>
                                              <p:pRg st="10" end="10"/>
                                            </p:txEl>
                                          </p:spTgt>
                                        </p:tgtEl>
                                        <p:attrNameLst>
                                          <p:attrName>style.visibility</p:attrName>
                                        </p:attrNameLst>
                                      </p:cBhvr>
                                      <p:to>
                                        <p:strVal val="visible"/>
                                      </p:to>
                                    </p:set>
                                    <p:animEffect transition="in" filter="fade">
                                      <p:cBhvr>
                                        <p:cTn id="46" dur="2000"/>
                                        <p:tgtEl>
                                          <p:spTgt spid="52227">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227">
                                            <p:txEl>
                                              <p:pRg st="11" end="11"/>
                                            </p:txEl>
                                          </p:spTgt>
                                        </p:tgtEl>
                                        <p:attrNameLst>
                                          <p:attrName>style.visibility</p:attrName>
                                        </p:attrNameLst>
                                      </p:cBhvr>
                                      <p:to>
                                        <p:strVal val="visible"/>
                                      </p:to>
                                    </p:set>
                                    <p:animEffect transition="in" filter="fade">
                                      <p:cBhvr>
                                        <p:cTn id="49" dur="2000"/>
                                        <p:tgtEl>
                                          <p:spTgt spid="52227">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2227">
                                            <p:txEl>
                                              <p:pRg st="12" end="12"/>
                                            </p:txEl>
                                          </p:spTgt>
                                        </p:tgtEl>
                                        <p:attrNameLst>
                                          <p:attrName>style.visibility</p:attrName>
                                        </p:attrNameLst>
                                      </p:cBhvr>
                                      <p:to>
                                        <p:strVal val="visible"/>
                                      </p:to>
                                    </p:set>
                                    <p:animEffect transition="in" filter="fade">
                                      <p:cBhvr>
                                        <p:cTn id="52" dur="2000"/>
                                        <p:tgtEl>
                                          <p:spTgt spid="52227">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2227">
                                            <p:txEl>
                                              <p:pRg st="13" end="13"/>
                                            </p:txEl>
                                          </p:spTgt>
                                        </p:tgtEl>
                                        <p:attrNameLst>
                                          <p:attrName>style.visibility</p:attrName>
                                        </p:attrNameLst>
                                      </p:cBhvr>
                                      <p:to>
                                        <p:strVal val="visible"/>
                                      </p:to>
                                    </p:set>
                                    <p:animEffect transition="in" filter="fade">
                                      <p:cBhvr>
                                        <p:cTn id="55" dur="2000"/>
                                        <p:tgtEl>
                                          <p:spTgt spid="522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5363"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5364"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4525418-FB9D-49AA-A6B8-C32FA3D7E017}" type="slidenum">
              <a:rPr lang="en-US" altLang="en-US" sz="1000" smtClean="0"/>
              <a:pPr eaLnBrk="1" hangingPunct="1">
                <a:spcBef>
                  <a:spcPct val="0"/>
                </a:spcBef>
                <a:buClrTx/>
                <a:buSzTx/>
                <a:buFontTx/>
                <a:buNone/>
              </a:pPr>
              <a:t>28</a:t>
            </a:fld>
            <a:endParaRPr lang="en-US" altLang="en-US" sz="1000" dirty="0" smtClean="0"/>
          </a:p>
        </p:txBody>
      </p:sp>
      <p:sp>
        <p:nvSpPr>
          <p:cNvPr id="15365" name="Rectangle 2"/>
          <p:cNvSpPr>
            <a:spLocks noGrp="1" noChangeArrowheads="1"/>
          </p:cNvSpPr>
          <p:nvPr>
            <p:ph type="title"/>
          </p:nvPr>
        </p:nvSpPr>
        <p:spPr/>
        <p:txBody>
          <a:bodyPr/>
          <a:lstStyle/>
          <a:p>
            <a:pPr eaLnBrk="1" hangingPunct="1"/>
            <a:r>
              <a:rPr lang="en-US" altLang="en-US" dirty="0" smtClean="0"/>
              <a:t>Invitation to Guests</a:t>
            </a:r>
          </a:p>
        </p:txBody>
      </p:sp>
      <p:sp>
        <p:nvSpPr>
          <p:cNvPr id="15366" name="Rectangle 3"/>
          <p:cNvSpPr>
            <a:spLocks noGrp="1" noChangeArrowheads="1"/>
          </p:cNvSpPr>
          <p:nvPr>
            <p:ph type="body" idx="1"/>
          </p:nvPr>
        </p:nvSpPr>
        <p:spPr/>
        <p:txBody>
          <a:bodyPr/>
          <a:lstStyle/>
          <a:p>
            <a:pPr eaLnBrk="1" hangingPunct="1"/>
            <a:r>
              <a:rPr lang="en-US" altLang="en-US" dirty="0" smtClean="0"/>
              <a:t>Listen to Board member traffic in case this has already been done.</a:t>
            </a:r>
          </a:p>
          <a:p>
            <a:pPr eaLnBrk="1" hangingPunct="1"/>
            <a:r>
              <a:rPr lang="en-US" altLang="en-US" dirty="0" smtClean="0"/>
              <a:t>Be aware of meeting location changes</a:t>
            </a:r>
          </a:p>
          <a:p>
            <a:pPr eaLnBrk="1" hangingPunct="1"/>
            <a:r>
              <a:rPr lang="en-US" altLang="en-US" dirty="0" smtClean="0"/>
              <a:t>Can skip if no guests checked in</a:t>
            </a:r>
          </a:p>
          <a:p>
            <a:pPr eaLnBrk="1" hangingPunct="1">
              <a:buFont typeface="Wingdings" pitchFamily="2" charset="2"/>
              <a:buNone/>
            </a:pPr>
            <a:endParaRPr lang="en-US" altLang="en-US" dirty="0" smtClean="0"/>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6387"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6388"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2C674ACB-0031-48AD-890C-9E63F178A320}" type="slidenum">
              <a:rPr lang="en-US" altLang="en-US" sz="1000" smtClean="0"/>
              <a:pPr eaLnBrk="1" hangingPunct="1">
                <a:spcBef>
                  <a:spcPct val="0"/>
                </a:spcBef>
                <a:buClrTx/>
                <a:buSzTx/>
                <a:buFontTx/>
                <a:buNone/>
              </a:pPr>
              <a:t>29</a:t>
            </a:fld>
            <a:endParaRPr lang="en-US" altLang="en-US" sz="1000" dirty="0" smtClean="0"/>
          </a:p>
        </p:txBody>
      </p:sp>
      <p:sp>
        <p:nvSpPr>
          <p:cNvPr id="56322" name="Rectangle 2"/>
          <p:cNvSpPr>
            <a:spLocks noGrp="1" noChangeArrowheads="1"/>
          </p:cNvSpPr>
          <p:nvPr>
            <p:ph type="title"/>
          </p:nvPr>
        </p:nvSpPr>
        <p:spPr/>
        <p:txBody>
          <a:bodyPr/>
          <a:lstStyle/>
          <a:p>
            <a:pPr eaLnBrk="1" hangingPunct="1"/>
            <a:r>
              <a:rPr lang="en-US" altLang="en-US" dirty="0" smtClean="0"/>
              <a:t>Closing the Net</a:t>
            </a:r>
          </a:p>
        </p:txBody>
      </p:sp>
      <p:sp>
        <p:nvSpPr>
          <p:cNvPr id="56323" name="Rectangle 3"/>
          <p:cNvSpPr>
            <a:spLocks noGrp="1" noChangeArrowheads="1"/>
          </p:cNvSpPr>
          <p:nvPr>
            <p:ph type="body" idx="1"/>
          </p:nvPr>
        </p:nvSpPr>
        <p:spPr/>
        <p:txBody>
          <a:bodyPr/>
          <a:lstStyle/>
          <a:p>
            <a:pPr eaLnBrk="1" hangingPunct="1"/>
            <a:r>
              <a:rPr lang="en-US" altLang="en-US" b="1" dirty="0" smtClean="0"/>
              <a:t>Invite additional traffic</a:t>
            </a:r>
          </a:p>
          <a:p>
            <a:pPr eaLnBrk="1" hangingPunct="1"/>
            <a:r>
              <a:rPr lang="en-US" altLang="en-US" b="1" dirty="0" smtClean="0"/>
              <a:t>Last call for member, associate or non-member check-ins</a:t>
            </a:r>
          </a:p>
          <a:p>
            <a:pPr eaLnBrk="1" hangingPunct="1"/>
            <a:r>
              <a:rPr lang="en-US" altLang="en-US" b="1" dirty="0" smtClean="0"/>
              <a:t>Thank your Relay station</a:t>
            </a:r>
          </a:p>
          <a:p>
            <a:pPr eaLnBrk="1" hangingPunct="1"/>
            <a:r>
              <a:rPr lang="en-US" altLang="en-US" b="1" dirty="0" smtClean="0"/>
              <a:t>Announce net control for net week</a:t>
            </a:r>
          </a:p>
          <a:p>
            <a:pPr eaLnBrk="1" hangingPunct="1"/>
            <a:r>
              <a:rPr lang="en-US" altLang="en-US" b="1" dirty="0" smtClean="0"/>
              <a:t>Give time/date of close of net</a:t>
            </a:r>
          </a:p>
          <a:p>
            <a:pPr eaLnBrk="1" hangingPunct="1"/>
            <a:r>
              <a:rPr lang="en-US" altLang="en-US" b="1" dirty="0" smtClean="0"/>
              <a:t>Release the frequencies</a:t>
            </a:r>
            <a:endParaRPr lang="en-US" altLang="en-US" dirty="0" smtClean="0"/>
          </a:p>
          <a:p>
            <a:pPr lvl="1" eaLnBrk="1" hangingPunct="1"/>
            <a:endParaRPr lang="en-US" altLang="en-US" dirty="0" smtClean="0"/>
          </a:p>
          <a:p>
            <a:pPr eaLnBrk="1" hangingPunct="1"/>
            <a:endParaRPr lang="en-US" alt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20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3">
                                            <p:txEl>
                                              <p:pRg st="1" end="1"/>
                                            </p:txEl>
                                          </p:spTgt>
                                        </p:tgtEl>
                                        <p:attrNameLst>
                                          <p:attrName>style.visibility</p:attrName>
                                        </p:attrNameLst>
                                      </p:cBhvr>
                                      <p:to>
                                        <p:strVal val="visible"/>
                                      </p:to>
                                    </p:set>
                                    <p:animEffect transition="in" filter="fade">
                                      <p:cBhvr>
                                        <p:cTn id="17" dur="2000"/>
                                        <p:tgtEl>
                                          <p:spTgt spid="563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3">
                                            <p:txEl>
                                              <p:pRg st="2" end="2"/>
                                            </p:txEl>
                                          </p:spTgt>
                                        </p:tgtEl>
                                        <p:attrNameLst>
                                          <p:attrName>style.visibility</p:attrName>
                                        </p:attrNameLst>
                                      </p:cBhvr>
                                      <p:to>
                                        <p:strVal val="visible"/>
                                      </p:to>
                                    </p:set>
                                    <p:animEffect transition="in" filter="fade">
                                      <p:cBhvr>
                                        <p:cTn id="22" dur="2000"/>
                                        <p:tgtEl>
                                          <p:spTgt spid="563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3">
                                            <p:txEl>
                                              <p:pRg st="3" end="3"/>
                                            </p:txEl>
                                          </p:spTgt>
                                        </p:tgtEl>
                                        <p:attrNameLst>
                                          <p:attrName>style.visibility</p:attrName>
                                        </p:attrNameLst>
                                      </p:cBhvr>
                                      <p:to>
                                        <p:strVal val="visible"/>
                                      </p:to>
                                    </p:set>
                                    <p:animEffect transition="in" filter="fade">
                                      <p:cBhvr>
                                        <p:cTn id="27" dur="2000"/>
                                        <p:tgtEl>
                                          <p:spTgt spid="563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323">
                                            <p:txEl>
                                              <p:pRg st="4" end="4"/>
                                            </p:txEl>
                                          </p:spTgt>
                                        </p:tgtEl>
                                        <p:attrNameLst>
                                          <p:attrName>style.visibility</p:attrName>
                                        </p:attrNameLst>
                                      </p:cBhvr>
                                      <p:to>
                                        <p:strVal val="visible"/>
                                      </p:to>
                                    </p:set>
                                    <p:animEffect transition="in" filter="fade">
                                      <p:cBhvr>
                                        <p:cTn id="32" dur="2000"/>
                                        <p:tgtEl>
                                          <p:spTgt spid="563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Effect transition="in" filter="fade">
                                      <p:cBhvr>
                                        <p:cTn id="37" dur="2000"/>
                                        <p:tgtEl>
                                          <p:spTgt spid="56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6147"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6148"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50A46C3E-2B6A-4EE6-8AB1-76F63B85F0AB}" type="slidenum">
              <a:rPr lang="en-US" altLang="en-US" sz="1000" smtClean="0"/>
              <a:pPr eaLnBrk="1" hangingPunct="1">
                <a:spcBef>
                  <a:spcPct val="0"/>
                </a:spcBef>
                <a:buClrTx/>
                <a:buSzTx/>
                <a:buFontTx/>
                <a:buNone/>
              </a:pPr>
              <a:t>3</a:t>
            </a:fld>
            <a:endParaRPr lang="en-US" altLang="en-US" sz="1000" dirty="0" smtClean="0"/>
          </a:p>
        </p:txBody>
      </p:sp>
      <p:sp>
        <p:nvSpPr>
          <p:cNvPr id="38914" name="Rectangle 2"/>
          <p:cNvSpPr>
            <a:spLocks noGrp="1" noChangeArrowheads="1"/>
          </p:cNvSpPr>
          <p:nvPr>
            <p:ph type="title"/>
          </p:nvPr>
        </p:nvSpPr>
        <p:spPr/>
        <p:txBody>
          <a:bodyPr/>
          <a:lstStyle/>
          <a:p>
            <a:pPr eaLnBrk="1" hangingPunct="1"/>
            <a:r>
              <a:rPr lang="en-US" altLang="en-US" dirty="0" smtClean="0"/>
              <a:t>Net Control Preparation</a:t>
            </a:r>
          </a:p>
        </p:txBody>
      </p:sp>
      <p:sp>
        <p:nvSpPr>
          <p:cNvPr id="38915" name="Rectangle 3"/>
          <p:cNvSpPr>
            <a:spLocks noGrp="1" noChangeArrowheads="1"/>
          </p:cNvSpPr>
          <p:nvPr>
            <p:ph type="body" idx="1"/>
          </p:nvPr>
        </p:nvSpPr>
        <p:spPr>
          <a:xfrm>
            <a:off x="457200" y="1719263"/>
            <a:ext cx="6858000" cy="4411662"/>
          </a:xfrm>
        </p:spPr>
        <p:txBody>
          <a:bodyPr/>
          <a:lstStyle/>
          <a:p>
            <a:pPr eaLnBrk="1" hangingPunct="1">
              <a:lnSpc>
                <a:spcPct val="90000"/>
              </a:lnSpc>
            </a:pPr>
            <a:r>
              <a:rPr lang="en-US" altLang="en-US" dirty="0" smtClean="0"/>
              <a:t>Net Procedure</a:t>
            </a:r>
          </a:p>
          <a:p>
            <a:pPr eaLnBrk="1" hangingPunct="1">
              <a:lnSpc>
                <a:spcPct val="90000"/>
              </a:lnSpc>
            </a:pPr>
            <a:r>
              <a:rPr lang="en-US" altLang="en-US" dirty="0" smtClean="0"/>
              <a:t>Roll Call </a:t>
            </a:r>
          </a:p>
          <a:p>
            <a:pPr lvl="1" eaLnBrk="1" hangingPunct="1">
              <a:lnSpc>
                <a:spcPct val="90000"/>
              </a:lnSpc>
            </a:pPr>
            <a:r>
              <a:rPr lang="en-US" altLang="en-US" dirty="0" smtClean="0"/>
              <a:t>in call sign order</a:t>
            </a:r>
          </a:p>
          <a:p>
            <a:pPr lvl="1" eaLnBrk="1" hangingPunct="1">
              <a:lnSpc>
                <a:spcPct val="90000"/>
              </a:lnSpc>
            </a:pPr>
            <a:r>
              <a:rPr lang="en-US" altLang="en-US" dirty="0" smtClean="0"/>
              <a:t>in city order</a:t>
            </a:r>
          </a:p>
          <a:p>
            <a:pPr eaLnBrk="1" hangingPunct="1">
              <a:lnSpc>
                <a:spcPct val="90000"/>
              </a:lnSpc>
            </a:pPr>
            <a:r>
              <a:rPr lang="en-US" altLang="en-US" dirty="0" smtClean="0"/>
              <a:t>Call sign of Net Control for next week </a:t>
            </a:r>
          </a:p>
          <a:p>
            <a:pPr eaLnBrk="1" hangingPunct="1">
              <a:lnSpc>
                <a:spcPct val="90000"/>
              </a:lnSpc>
            </a:pPr>
            <a:r>
              <a:rPr lang="en-US" altLang="en-US" dirty="0" smtClean="0"/>
              <a:t>Paper/pencils/pens</a:t>
            </a:r>
          </a:p>
          <a:p>
            <a:pPr eaLnBrk="1" hangingPunct="1">
              <a:lnSpc>
                <a:spcPct val="90000"/>
              </a:lnSpc>
            </a:pPr>
            <a:r>
              <a:rPr lang="en-US" altLang="en-US" dirty="0" smtClean="0"/>
              <a:t>Assistant (optional)</a:t>
            </a:r>
          </a:p>
          <a:p>
            <a:pPr eaLnBrk="1" hangingPunct="1">
              <a:lnSpc>
                <a:spcPct val="90000"/>
              </a:lnSpc>
            </a:pPr>
            <a:r>
              <a:rPr lang="en-US" altLang="en-US" dirty="0" smtClean="0"/>
              <a:t>Directions/access codes to EOC</a:t>
            </a:r>
          </a:p>
          <a:p>
            <a:pPr eaLnBrk="1" hangingPunct="1">
              <a:lnSpc>
                <a:spcPct val="90000"/>
              </a:lnSpc>
            </a:pPr>
            <a:r>
              <a:rPr lang="en-US" altLang="en-US" dirty="0" smtClean="0"/>
              <a:t>Practice, Practice, Practice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20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20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fade">
                                      <p:cBhvr>
                                        <p:cTn id="17" dur="2000"/>
                                        <p:tgtEl>
                                          <p:spTgt spid="389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8915">
                                            <p:txEl>
                                              <p:pRg st="2" end="2"/>
                                            </p:txEl>
                                          </p:spTgt>
                                        </p:tgtEl>
                                        <p:attrNameLst>
                                          <p:attrName>style.visibility</p:attrName>
                                        </p:attrNameLst>
                                      </p:cBhvr>
                                      <p:to>
                                        <p:strVal val="visible"/>
                                      </p:to>
                                    </p:set>
                                    <p:animEffect transition="in" filter="fade">
                                      <p:cBhvr>
                                        <p:cTn id="20" dur="2000"/>
                                        <p:tgtEl>
                                          <p:spTgt spid="3891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animEffect transition="in" filter="fade">
                                      <p:cBhvr>
                                        <p:cTn id="23" dur="2000"/>
                                        <p:tgtEl>
                                          <p:spTgt spid="3891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Effect transition="in" filter="fade">
                                      <p:cBhvr>
                                        <p:cTn id="28" dur="2000"/>
                                        <p:tgtEl>
                                          <p:spTgt spid="38915">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915">
                                            <p:txEl>
                                              <p:pRg st="5" end="5"/>
                                            </p:txEl>
                                          </p:spTgt>
                                        </p:tgtEl>
                                        <p:attrNameLst>
                                          <p:attrName>style.visibility</p:attrName>
                                        </p:attrNameLst>
                                      </p:cBhvr>
                                      <p:to>
                                        <p:strVal val="visible"/>
                                      </p:to>
                                    </p:set>
                                    <p:animEffect transition="in" filter="fade">
                                      <p:cBhvr>
                                        <p:cTn id="33" dur="2000"/>
                                        <p:tgtEl>
                                          <p:spTgt spid="38915">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915">
                                            <p:txEl>
                                              <p:pRg st="6" end="6"/>
                                            </p:txEl>
                                          </p:spTgt>
                                        </p:tgtEl>
                                        <p:attrNameLst>
                                          <p:attrName>style.visibility</p:attrName>
                                        </p:attrNameLst>
                                      </p:cBhvr>
                                      <p:to>
                                        <p:strVal val="visible"/>
                                      </p:to>
                                    </p:set>
                                    <p:animEffect transition="in" filter="fade">
                                      <p:cBhvr>
                                        <p:cTn id="38" dur="2000"/>
                                        <p:tgtEl>
                                          <p:spTgt spid="38915">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915">
                                            <p:txEl>
                                              <p:pRg st="7" end="7"/>
                                            </p:txEl>
                                          </p:spTgt>
                                        </p:tgtEl>
                                        <p:attrNameLst>
                                          <p:attrName>style.visibility</p:attrName>
                                        </p:attrNameLst>
                                      </p:cBhvr>
                                      <p:to>
                                        <p:strVal val="visible"/>
                                      </p:to>
                                    </p:set>
                                    <p:animEffect transition="in" filter="fade">
                                      <p:cBhvr>
                                        <p:cTn id="43" dur="2000"/>
                                        <p:tgtEl>
                                          <p:spTgt spid="38915">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8915">
                                            <p:txEl>
                                              <p:pRg st="8" end="8"/>
                                            </p:txEl>
                                          </p:spTgt>
                                        </p:tgtEl>
                                        <p:attrNameLst>
                                          <p:attrName>style.visibility</p:attrName>
                                        </p:attrNameLst>
                                      </p:cBhvr>
                                      <p:to>
                                        <p:strVal val="visible"/>
                                      </p:to>
                                    </p:set>
                                    <p:animEffect transition="in" filter="fade">
                                      <p:cBhvr>
                                        <p:cTn id="48" dur="2000"/>
                                        <p:tgtEl>
                                          <p:spTgt spid="38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7411"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7412"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EA667111-EB7D-41AE-AB1D-F026D92F648F}" type="slidenum">
              <a:rPr lang="en-US" altLang="en-US" sz="1000" smtClean="0"/>
              <a:pPr eaLnBrk="1" hangingPunct="1">
                <a:spcBef>
                  <a:spcPct val="0"/>
                </a:spcBef>
                <a:buClrTx/>
                <a:buSzTx/>
                <a:buFontTx/>
                <a:buNone/>
              </a:pPr>
              <a:t>30</a:t>
            </a:fld>
            <a:endParaRPr lang="en-US" altLang="en-US" sz="1000" dirty="0" smtClean="0"/>
          </a:p>
        </p:txBody>
      </p:sp>
      <p:sp>
        <p:nvSpPr>
          <p:cNvPr id="60418" name="Rectangle 2"/>
          <p:cNvSpPr>
            <a:spLocks noGrp="1" noChangeArrowheads="1"/>
          </p:cNvSpPr>
          <p:nvPr>
            <p:ph type="title"/>
          </p:nvPr>
        </p:nvSpPr>
        <p:spPr/>
        <p:txBody>
          <a:bodyPr/>
          <a:lstStyle/>
          <a:p>
            <a:pPr eaLnBrk="1" hangingPunct="1"/>
            <a:r>
              <a:rPr lang="en-US" altLang="en-US" dirty="0" smtClean="0"/>
              <a:t>After Net</a:t>
            </a:r>
          </a:p>
        </p:txBody>
      </p:sp>
      <p:sp>
        <p:nvSpPr>
          <p:cNvPr id="60419" name="Rectangle 3"/>
          <p:cNvSpPr>
            <a:spLocks noGrp="1" noChangeArrowheads="1"/>
          </p:cNvSpPr>
          <p:nvPr>
            <p:ph type="body" idx="1"/>
          </p:nvPr>
        </p:nvSpPr>
        <p:spPr/>
        <p:txBody>
          <a:bodyPr/>
          <a:lstStyle/>
          <a:p>
            <a:pPr eaLnBrk="1" hangingPunct="1"/>
            <a:r>
              <a:rPr lang="en-US" altLang="en-US" sz="2600" dirty="0" smtClean="0"/>
              <a:t>At EOC/radio room</a:t>
            </a:r>
          </a:p>
          <a:p>
            <a:pPr lvl="1" eaLnBrk="1" hangingPunct="1"/>
            <a:r>
              <a:rPr lang="en-US" altLang="en-US" sz="2200" dirty="0" smtClean="0"/>
              <a:t>Radio settings must be left on K6MPN and 2m simplex</a:t>
            </a:r>
          </a:p>
          <a:p>
            <a:pPr lvl="1" eaLnBrk="1" hangingPunct="1"/>
            <a:r>
              <a:rPr lang="en-US" altLang="en-US" sz="2200" dirty="0" smtClean="0"/>
              <a:t>Shut down power to radio/equipment</a:t>
            </a:r>
          </a:p>
          <a:p>
            <a:pPr lvl="1" eaLnBrk="1" hangingPunct="1"/>
            <a:r>
              <a:rPr lang="en-US" altLang="en-US" sz="2200" dirty="0" smtClean="0"/>
              <a:t>Shut off lights and lock if applicable</a:t>
            </a:r>
          </a:p>
          <a:p>
            <a:pPr lvl="1" eaLnBrk="1" hangingPunct="1"/>
            <a:r>
              <a:rPr lang="en-US" altLang="en-US" sz="2200" dirty="0" smtClean="0"/>
              <a:t>Return key if applicable</a:t>
            </a:r>
          </a:p>
          <a:p>
            <a:pPr eaLnBrk="1" hangingPunct="1"/>
            <a:r>
              <a:rPr lang="en-US" altLang="en-US" sz="2600" dirty="0" smtClean="0"/>
              <a:t>At EOC/radio room </a:t>
            </a:r>
            <a:r>
              <a:rPr lang="en-US" altLang="en-US" sz="2600" smtClean="0"/>
              <a:t>or at home</a:t>
            </a:r>
            <a:r>
              <a:rPr lang="en-US" altLang="en-US" sz="2600" dirty="0" smtClean="0"/>
              <a:t>:</a:t>
            </a:r>
          </a:p>
          <a:p>
            <a:pPr lvl="1" eaLnBrk="1" hangingPunct="1"/>
            <a:r>
              <a:rPr lang="en-US" altLang="en-US" sz="2200" dirty="0" smtClean="0"/>
              <a:t>Note total number of member check-ins</a:t>
            </a:r>
          </a:p>
          <a:p>
            <a:pPr lvl="1" eaLnBrk="1" hangingPunct="1"/>
            <a:r>
              <a:rPr lang="en-US" altLang="en-US" sz="2200" dirty="0" smtClean="0"/>
              <a:t>Note total number of guests</a:t>
            </a:r>
          </a:p>
          <a:p>
            <a:pPr lvl="1" eaLnBrk="1" hangingPunct="1"/>
            <a:r>
              <a:rPr lang="en-US" altLang="en-US" sz="2200" dirty="0" smtClean="0"/>
              <a:t>Fax roll call sheet to 650-585-9585 or send image to kd6jtu –at- gmail or give to KD6JTU at next general membership meeting</a:t>
            </a:r>
          </a:p>
          <a:p>
            <a:pPr eaLnBrk="1" hangingPunct="1"/>
            <a:endParaRPr lang="en-US" altLang="en-US" sz="2600" dirty="0" smtClean="0"/>
          </a:p>
          <a:p>
            <a:pPr eaLnBrk="1" hangingPunct="1"/>
            <a:endParaRPr lang="en-US" altLang="en-US" sz="2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419">
                                            <p:txEl>
                                              <p:pRg st="1" end="1"/>
                                            </p:txEl>
                                          </p:spTgt>
                                        </p:tgtEl>
                                        <p:attrNameLst>
                                          <p:attrName>style.visibility</p:attrName>
                                        </p:attrNameLst>
                                      </p:cBhvr>
                                      <p:to>
                                        <p:strVal val="visible"/>
                                      </p:to>
                                    </p:set>
                                    <p:animEffect transition="in" filter="fade">
                                      <p:cBhvr>
                                        <p:cTn id="15" dur="2000"/>
                                        <p:tgtEl>
                                          <p:spTgt spid="6041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419">
                                            <p:txEl>
                                              <p:pRg st="2" end="2"/>
                                            </p:txEl>
                                          </p:spTgt>
                                        </p:tgtEl>
                                        <p:attrNameLst>
                                          <p:attrName>style.visibility</p:attrName>
                                        </p:attrNameLst>
                                      </p:cBhvr>
                                      <p:to>
                                        <p:strVal val="visible"/>
                                      </p:to>
                                    </p:set>
                                    <p:animEffect transition="in" filter="fade">
                                      <p:cBhvr>
                                        <p:cTn id="18" dur="2000"/>
                                        <p:tgtEl>
                                          <p:spTgt spid="6041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419">
                                            <p:txEl>
                                              <p:pRg st="3" end="3"/>
                                            </p:txEl>
                                          </p:spTgt>
                                        </p:tgtEl>
                                        <p:attrNameLst>
                                          <p:attrName>style.visibility</p:attrName>
                                        </p:attrNameLst>
                                      </p:cBhvr>
                                      <p:to>
                                        <p:strVal val="visible"/>
                                      </p:to>
                                    </p:set>
                                    <p:animEffect transition="in" filter="fade">
                                      <p:cBhvr>
                                        <p:cTn id="21" dur="2000"/>
                                        <p:tgtEl>
                                          <p:spTgt spid="6041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419">
                                            <p:txEl>
                                              <p:pRg st="4" end="4"/>
                                            </p:txEl>
                                          </p:spTgt>
                                        </p:tgtEl>
                                        <p:attrNameLst>
                                          <p:attrName>style.visibility</p:attrName>
                                        </p:attrNameLst>
                                      </p:cBhvr>
                                      <p:to>
                                        <p:strVal val="visible"/>
                                      </p:to>
                                    </p:set>
                                    <p:animEffect transition="in" filter="fade">
                                      <p:cBhvr>
                                        <p:cTn id="24" dur="2000"/>
                                        <p:tgtEl>
                                          <p:spTgt spid="60419">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0419">
                                            <p:txEl>
                                              <p:pRg st="5" end="5"/>
                                            </p:txEl>
                                          </p:spTgt>
                                        </p:tgtEl>
                                        <p:attrNameLst>
                                          <p:attrName>style.visibility</p:attrName>
                                        </p:attrNameLst>
                                      </p:cBhvr>
                                      <p:to>
                                        <p:strVal val="visible"/>
                                      </p:to>
                                    </p:set>
                                    <p:animEffect transition="in" filter="fade">
                                      <p:cBhvr>
                                        <p:cTn id="29" dur="2000"/>
                                        <p:tgtEl>
                                          <p:spTgt spid="60419">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419">
                                            <p:txEl>
                                              <p:pRg st="6" end="6"/>
                                            </p:txEl>
                                          </p:spTgt>
                                        </p:tgtEl>
                                        <p:attrNameLst>
                                          <p:attrName>style.visibility</p:attrName>
                                        </p:attrNameLst>
                                      </p:cBhvr>
                                      <p:to>
                                        <p:strVal val="visible"/>
                                      </p:to>
                                    </p:set>
                                    <p:animEffect transition="in" filter="fade">
                                      <p:cBhvr>
                                        <p:cTn id="32" dur="2000"/>
                                        <p:tgtEl>
                                          <p:spTgt spid="6041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Effect transition="in" filter="fade">
                                      <p:cBhvr>
                                        <p:cTn id="35" dur="2000"/>
                                        <p:tgtEl>
                                          <p:spTgt spid="60419">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419">
                                            <p:txEl>
                                              <p:pRg st="8" end="8"/>
                                            </p:txEl>
                                          </p:spTgt>
                                        </p:tgtEl>
                                        <p:attrNameLst>
                                          <p:attrName>style.visibility</p:attrName>
                                        </p:attrNameLst>
                                      </p:cBhvr>
                                      <p:to>
                                        <p:strVal val="visible"/>
                                      </p:to>
                                    </p:set>
                                    <p:animEffect transition="in" filter="fade">
                                      <p:cBhvr>
                                        <p:cTn id="38" dur="2000"/>
                                        <p:tgtEl>
                                          <p:spTgt spid="60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000" smtClean="0"/>
              <a:t>1/21/2016</a:t>
            </a:r>
            <a:endParaRPr lang="en-US" altLang="en-US" sz="1000" dirty="0"/>
          </a:p>
        </p:txBody>
      </p:sp>
      <p:sp>
        <p:nvSpPr>
          <p:cNvPr id="18435" name="Footer Placeholder 4"/>
          <p:cNvSpPr>
            <a:spLocks noGrp="1"/>
          </p:cNvSpPr>
          <p:nvPr>
            <p:ph type="ftr" sz="quarter" idx="11"/>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800" dirty="0" smtClean="0"/>
              <a:t>South County Amateur Radio Emergency Services</a:t>
            </a:r>
          </a:p>
        </p:txBody>
      </p:sp>
      <p:sp>
        <p:nvSpPr>
          <p:cNvPr id="18436" name="Slide Number Placeholder 5"/>
          <p:cNvSpPr>
            <a:spLocks noGrp="1"/>
          </p:cNvSpPr>
          <p:nvPr>
            <p:ph type="sldNum" sz="quarter" idx="12"/>
          </p:nvPr>
        </p:nvSpPr>
        <p:spPr>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fld id="{564DE298-F82E-482E-AFB5-664CCE51EA83}" type="slidenum">
              <a:rPr lang="en-US" altLang="en-US" sz="1000" smtClean="0"/>
              <a:pPr eaLnBrk="1" hangingPunct="1">
                <a:spcBef>
                  <a:spcPct val="0"/>
                </a:spcBef>
                <a:buClrTx/>
                <a:buSzTx/>
                <a:buFontTx/>
                <a:buNone/>
              </a:pPr>
              <a:t>31</a:t>
            </a:fld>
            <a:endParaRPr lang="en-US" altLang="en-US" sz="1000" dirty="0" smtClean="0"/>
          </a:p>
        </p:txBody>
      </p:sp>
      <p:sp>
        <p:nvSpPr>
          <p:cNvPr id="63490" name="Rectangle 2"/>
          <p:cNvSpPr>
            <a:spLocks noGrp="1" noChangeArrowheads="1"/>
          </p:cNvSpPr>
          <p:nvPr>
            <p:ph type="title"/>
          </p:nvPr>
        </p:nvSpPr>
        <p:spPr/>
        <p:txBody>
          <a:bodyPr/>
          <a:lstStyle/>
          <a:p>
            <a:pPr eaLnBrk="1" hangingPunct="1"/>
            <a:r>
              <a:rPr lang="en-US" altLang="en-US" dirty="0" smtClean="0"/>
              <a:t>Net Control Exercise</a:t>
            </a:r>
          </a:p>
        </p:txBody>
      </p:sp>
      <p:sp>
        <p:nvSpPr>
          <p:cNvPr id="63491" name="Rectangle 3"/>
          <p:cNvSpPr>
            <a:spLocks noGrp="1" noChangeArrowheads="1"/>
          </p:cNvSpPr>
          <p:nvPr>
            <p:ph type="body" idx="1"/>
          </p:nvPr>
        </p:nvSpPr>
        <p:spPr/>
        <p:txBody>
          <a:bodyPr/>
          <a:lstStyle/>
          <a:p>
            <a:pPr eaLnBrk="1" hangingPunct="1">
              <a:lnSpc>
                <a:spcPct val="80000"/>
              </a:lnSpc>
            </a:pPr>
            <a:r>
              <a:rPr lang="en-US" altLang="en-US" sz="2100" dirty="0" smtClean="0"/>
              <a:t>If there’s time, a table top exercise </a:t>
            </a:r>
            <a:r>
              <a:rPr lang="en-US" altLang="en-US" sz="2100" dirty="0" smtClean="0"/>
              <a:t>…</a:t>
            </a:r>
            <a:endParaRPr lang="en-US" altLang="en-US" sz="2000" dirty="0" smtClean="0"/>
          </a:p>
          <a:p>
            <a:pPr lvl="1" eaLnBrk="1" hangingPunct="1">
              <a:lnSpc>
                <a:spcPct val="80000"/>
              </a:lnSpc>
            </a:pPr>
            <a:endParaRPr lang="en-US" altLang="en-US" sz="2000" dirty="0" smtClean="0"/>
          </a:p>
          <a:p>
            <a:pPr eaLnBrk="1" hangingPunct="1">
              <a:lnSpc>
                <a:spcPct val="80000"/>
              </a:lnSpc>
            </a:pPr>
            <a:endParaRPr lang="en-US" altLang="en-US" sz="2100" dirty="0" smtClean="0"/>
          </a:p>
          <a:p>
            <a:pPr eaLnBrk="1" hangingPunct="1">
              <a:lnSpc>
                <a:spcPct val="80000"/>
              </a:lnSpc>
            </a:pPr>
            <a:endParaRPr lang="en-US" altLang="en-US" sz="21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2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fade">
                                      <p:cBhvr>
                                        <p:cTn id="12" dur="2000"/>
                                        <p:tgtEl>
                                          <p:spTgt spid="63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Control Resources</a:t>
            </a:r>
            <a:endParaRPr lang="en-US" dirty="0"/>
          </a:p>
        </p:txBody>
      </p:sp>
      <p:sp>
        <p:nvSpPr>
          <p:cNvPr id="3" name="Content Placeholder 2"/>
          <p:cNvSpPr>
            <a:spLocks noGrp="1"/>
          </p:cNvSpPr>
          <p:nvPr>
            <p:ph idx="1"/>
          </p:nvPr>
        </p:nvSpPr>
        <p:spPr>
          <a:xfrm>
            <a:off x="457200" y="2971799"/>
            <a:ext cx="8229600" cy="3159125"/>
          </a:xfrm>
        </p:spPr>
        <p:txBody>
          <a:bodyPr/>
          <a:lstStyle/>
          <a:p>
            <a:pPr lvl="1"/>
            <a:r>
              <a:rPr lang="en-US" dirty="0" smtClean="0"/>
              <a:t>Download directly from k6mpn.org web site</a:t>
            </a:r>
          </a:p>
          <a:p>
            <a:pPr lvl="1"/>
            <a:r>
              <a:rPr lang="en-US" dirty="0" smtClean="0"/>
              <a:t>In the Rosters folder</a:t>
            </a:r>
          </a:p>
          <a:p>
            <a:pPr lvl="1"/>
            <a:r>
              <a:rPr lang="en-US" dirty="0" smtClean="0"/>
              <a:t>Dropbox WeeklyNet folder </a:t>
            </a:r>
            <a:br>
              <a:rPr lang="en-US" dirty="0" smtClean="0"/>
            </a:br>
            <a:r>
              <a:rPr lang="en-US" dirty="0" smtClean="0"/>
              <a:t>under SCARES-Members folder</a:t>
            </a:r>
          </a:p>
          <a:p>
            <a:pPr marL="344487" lvl="1" indent="0">
              <a:buNone/>
            </a:pPr>
            <a:r>
              <a:rPr lang="en-US" dirty="0" smtClean="0">
                <a:solidFill>
                  <a:schemeClr val="accent2"/>
                </a:solidFill>
                <a:sym typeface="Wingdings" panose="05000000000000000000" pitchFamily="2" charset="2"/>
              </a:rPr>
              <a:t></a:t>
            </a:r>
            <a:r>
              <a:rPr lang="en-US" dirty="0" smtClean="0"/>
              <a:t>Net Control for next week only</a:t>
            </a:r>
          </a:p>
          <a:p>
            <a:pPr lvl="2"/>
            <a:r>
              <a:rPr lang="en-US" dirty="0" smtClean="0"/>
              <a:t>Email netcontrol –at- k6mpn.org</a:t>
            </a:r>
          </a:p>
          <a:p>
            <a:pPr lvl="2"/>
            <a:r>
              <a:rPr lang="en-US" dirty="0" smtClean="0"/>
              <a:t>Last resort: latest newsletter</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4</a:t>
            </a:fld>
            <a:endParaRPr lang="en-US" altLang="en-US" dirty="0"/>
          </a:p>
        </p:txBody>
      </p:sp>
      <p:sp>
        <p:nvSpPr>
          <p:cNvPr id="7" name="TextBox 6"/>
          <p:cNvSpPr txBox="1"/>
          <p:nvPr/>
        </p:nvSpPr>
        <p:spPr>
          <a:xfrm>
            <a:off x="533400" y="1676400"/>
            <a:ext cx="7086600" cy="954107"/>
          </a:xfrm>
          <a:prstGeom prst="rect">
            <a:avLst/>
          </a:prstGeom>
          <a:noFill/>
        </p:spPr>
        <p:txBody>
          <a:bodyPr wrap="square" rtlCol="0">
            <a:spAutoFit/>
          </a:bodyPr>
          <a:lstStyle/>
          <a:p>
            <a:r>
              <a:rPr lang="en-US" sz="2800" dirty="0" smtClean="0"/>
              <a:t>Where can I find the Roll Call and Net Procedure, Net Control for next week?</a:t>
            </a:r>
          </a:p>
        </p:txBody>
      </p:sp>
    </p:spTree>
    <p:extLst>
      <p:ext uri="{BB962C8B-B14F-4D97-AF65-F5344CB8AC3E}">
        <p14:creationId xmlns:p14="http://schemas.microsoft.com/office/powerpoint/2010/main" val="32975836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from k6mpn.org</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5</a:t>
            </a:fld>
            <a:endParaRPr lang="en-US" alt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6115" y="1719263"/>
            <a:ext cx="5811770" cy="4411662"/>
          </a:xfrm>
        </p:spPr>
      </p:pic>
    </p:spTree>
    <p:extLst>
      <p:ext uri="{BB962C8B-B14F-4D97-AF65-F5344CB8AC3E}">
        <p14:creationId xmlns:p14="http://schemas.microsoft.com/office/powerpoint/2010/main" val="3729231162"/>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Net Page: k6mpn.org</a:t>
            </a:r>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r="7639"/>
          <a:stretch/>
        </p:blipFill>
        <p:spPr>
          <a:xfrm>
            <a:off x="609600" y="1676400"/>
            <a:ext cx="6666963" cy="4411662"/>
          </a:xfrm>
        </p:spPr>
      </p:pic>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6</a:t>
            </a:fld>
            <a:endParaRPr lang="en-US" altLang="en-US" dirty="0"/>
          </a:p>
        </p:txBody>
      </p:sp>
    </p:spTree>
    <p:extLst>
      <p:ext uri="{BB962C8B-B14F-4D97-AF65-F5344CB8AC3E}">
        <p14:creationId xmlns:p14="http://schemas.microsoft.com/office/powerpoint/2010/main" val="2559342484"/>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 link to Rosters folder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0626" y="2286565"/>
            <a:ext cx="6782747" cy="3277058"/>
          </a:xfrm>
        </p:spPr>
      </p:pic>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7</a:t>
            </a:fld>
            <a:endParaRPr lang="en-US" altLang="en-US" dirty="0"/>
          </a:p>
        </p:txBody>
      </p:sp>
    </p:spTree>
    <p:extLst>
      <p:ext uri="{BB962C8B-B14F-4D97-AF65-F5344CB8AC3E}">
        <p14:creationId xmlns:p14="http://schemas.microsoft.com/office/powerpoint/2010/main" val="3192289769"/>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from Rosters folder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7762" y="2396331"/>
            <a:ext cx="6848475" cy="3057525"/>
          </a:xfrm>
        </p:spPr>
      </p:pic>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8</a:t>
            </a:fld>
            <a:endParaRPr lang="en-US" altLang="en-US" dirty="0"/>
          </a:p>
        </p:txBody>
      </p:sp>
    </p:spTree>
    <p:extLst>
      <p:ext uri="{BB962C8B-B14F-4D97-AF65-F5344CB8AC3E}">
        <p14:creationId xmlns:p14="http://schemas.microsoft.com/office/powerpoint/2010/main" val="4103639344"/>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from Dropbox, pt 1</a:t>
            </a:r>
            <a:endParaRPr lang="en-US" dirty="0"/>
          </a:p>
        </p:txBody>
      </p:sp>
      <p:sp>
        <p:nvSpPr>
          <p:cNvPr id="4" name="Date Placeholder 3"/>
          <p:cNvSpPr>
            <a:spLocks noGrp="1"/>
          </p:cNvSpPr>
          <p:nvPr>
            <p:ph type="dt" sz="half" idx="10"/>
          </p:nvPr>
        </p:nvSpPr>
        <p:spPr/>
        <p:txBody>
          <a:bodyPr/>
          <a:lstStyle/>
          <a:p>
            <a:pPr>
              <a:defRPr/>
            </a:pPr>
            <a:r>
              <a:rPr lang="en-US" altLang="en-US" smtClean="0"/>
              <a:t>1/21/2016</a:t>
            </a:r>
            <a:endParaRPr lang="en-US" altLang="en-US" dirty="0"/>
          </a:p>
        </p:txBody>
      </p:sp>
      <p:sp>
        <p:nvSpPr>
          <p:cNvPr id="5" name="Footer Placeholder 4"/>
          <p:cNvSpPr>
            <a:spLocks noGrp="1"/>
          </p:cNvSpPr>
          <p:nvPr>
            <p:ph type="ftr" sz="quarter" idx="11"/>
          </p:nvPr>
        </p:nvSpPr>
        <p:spPr/>
        <p:txBody>
          <a:bodyPr/>
          <a:lstStyle/>
          <a:p>
            <a:pPr>
              <a:defRPr/>
            </a:pPr>
            <a:r>
              <a:rPr lang="en-US" altLang="en-US" dirty="0" smtClean="0"/>
              <a:t>South County Amateur Radio Emergency Services</a:t>
            </a:r>
            <a:endParaRPr lang="en-US" altLang="en-US" dirty="0"/>
          </a:p>
        </p:txBody>
      </p:sp>
      <p:sp>
        <p:nvSpPr>
          <p:cNvPr id="6" name="Slide Number Placeholder 5"/>
          <p:cNvSpPr>
            <a:spLocks noGrp="1"/>
          </p:cNvSpPr>
          <p:nvPr>
            <p:ph type="sldNum" sz="quarter" idx="12"/>
          </p:nvPr>
        </p:nvSpPr>
        <p:spPr/>
        <p:txBody>
          <a:bodyPr/>
          <a:lstStyle/>
          <a:p>
            <a:pPr>
              <a:defRPr/>
            </a:pPr>
            <a:fld id="{BEE81DD9-224E-478B-98FE-1EB5121DF78F}" type="slidenum">
              <a:rPr lang="en-US" altLang="en-US" smtClean="0"/>
              <a:pPr>
                <a:defRPr/>
              </a:pPr>
              <a:t>9</a:t>
            </a:fld>
            <a:endParaRPr lang="en-US" alt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6400"/>
            <a:ext cx="4343400" cy="3733800"/>
          </a:xfrm>
          <a:prstGeom prst="rect">
            <a:avLst/>
          </a:prstGeom>
        </p:spPr>
      </p:pic>
      <p:sp>
        <p:nvSpPr>
          <p:cNvPr id="10" name="TextBox 9"/>
          <p:cNvSpPr txBox="1"/>
          <p:nvPr/>
        </p:nvSpPr>
        <p:spPr>
          <a:xfrm>
            <a:off x="5562600" y="2057400"/>
            <a:ext cx="2438400" cy="2308324"/>
          </a:xfrm>
          <a:prstGeom prst="rect">
            <a:avLst/>
          </a:prstGeom>
          <a:noFill/>
        </p:spPr>
        <p:txBody>
          <a:bodyPr wrap="square" rtlCol="0">
            <a:spAutoFit/>
          </a:bodyPr>
          <a:lstStyle/>
          <a:p>
            <a:r>
              <a:rPr lang="en-US" dirty="0" smtClean="0"/>
              <a:t>First, go to your Dropbox account and click on the folder “SCARES-Members”</a:t>
            </a:r>
          </a:p>
          <a:p>
            <a:endParaRPr lang="en-US" dirty="0"/>
          </a:p>
          <a:p>
            <a:r>
              <a:rPr lang="en-US" dirty="0" smtClean="0"/>
              <a:t>Then, scroll down and click to open the WeeklyNet folder</a:t>
            </a:r>
            <a:endParaRPr lang="en-US" dirty="0"/>
          </a:p>
        </p:txBody>
      </p:sp>
    </p:spTree>
    <p:extLst>
      <p:ext uri="{BB962C8B-B14F-4D97-AF65-F5344CB8AC3E}">
        <p14:creationId xmlns:p14="http://schemas.microsoft.com/office/powerpoint/2010/main" val="4279823590"/>
      </p:ext>
    </p:extLst>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801</TotalTime>
  <Words>3850</Words>
  <Application>Microsoft Office PowerPoint</Application>
  <PresentationFormat>On-screen Show (4:3)</PresentationFormat>
  <Paragraphs>577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Network</vt:lpstr>
      <vt:lpstr>Weekly Net Control</vt:lpstr>
      <vt:lpstr>Why is there a Weekly Net?</vt:lpstr>
      <vt:lpstr>Net Control Preparation</vt:lpstr>
      <vt:lpstr>Net Control Resources</vt:lpstr>
      <vt:lpstr>Download from k6mpn.org</vt:lpstr>
      <vt:lpstr>Weekly Net Page: k6mpn.org</vt:lpstr>
      <vt:lpstr>Request link to Rosters folder</vt:lpstr>
      <vt:lpstr>Download from Rosters folder</vt:lpstr>
      <vt:lpstr>Download from Dropbox, pt 1</vt:lpstr>
      <vt:lpstr>Download from Dropbox, pt 2</vt:lpstr>
      <vt:lpstr>Who is Net Control next week?</vt:lpstr>
      <vt:lpstr>NC List in Newsletter</vt:lpstr>
      <vt:lpstr>Before Net</vt:lpstr>
      <vt:lpstr>During Net</vt:lpstr>
      <vt:lpstr>Filling Out the Form</vt:lpstr>
      <vt:lpstr>Top of Roll Call Form</vt:lpstr>
      <vt:lpstr>Middle of Roll Call Form</vt:lpstr>
      <vt:lpstr>Mark The Check-ins</vt:lpstr>
      <vt:lpstr>Like This …</vt:lpstr>
      <vt:lpstr>Bottom of Form</vt:lpstr>
      <vt:lpstr>Roll Call Do’s, Part 1</vt:lpstr>
      <vt:lpstr>Roll Call Do’s, Part 2</vt:lpstr>
      <vt:lpstr>Roll Call Don’ts</vt:lpstr>
      <vt:lpstr>Working with Relay</vt:lpstr>
      <vt:lpstr>Late Member Check-ins</vt:lpstr>
      <vt:lpstr>Associate &amp; Non-Member Check-ins</vt:lpstr>
      <vt:lpstr>Traffic</vt:lpstr>
      <vt:lpstr>Invitation to Guests</vt:lpstr>
      <vt:lpstr>Closing the Net</vt:lpstr>
      <vt:lpstr>After Net</vt:lpstr>
      <vt:lpstr>Net Control Exercise</vt:lpstr>
    </vt:vector>
  </TitlesOfParts>
  <Company>South County ARES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Net Control</dc:title>
  <dc:creator>Madeline Lombaerde</dc:creator>
  <cp:lastModifiedBy>Madeline A. Lombaerde</cp:lastModifiedBy>
  <cp:revision>214</cp:revision>
  <dcterms:created xsi:type="dcterms:W3CDTF">2006-04-10T19:10:45Z</dcterms:created>
  <dcterms:modified xsi:type="dcterms:W3CDTF">2016-01-22T19:42:34Z</dcterms:modified>
</cp:coreProperties>
</file>