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embeddedFontLst>
    <p:embeddedFont>
      <p:font typeface="Maven Pro" pitchFamily="2" charset="77"/>
      <p:regular r:id="rId30"/>
      <p:bold r:id="rId31"/>
    </p:embeddedFont>
    <p:embeddedFont>
      <p:font typeface="Nunito" pitchFamily="2" charset="77"/>
      <p:regular r:id="rId32"/>
      <p:bold r:id="rId33"/>
      <p:italic r:id="rId34"/>
      <p:boldItalic r:id="rId35"/>
    </p:embeddedFont>
    <p:embeddedFont>
      <p:font typeface="Roboto" panose="02000000000000000000" pitchFamily="2" charset="0"/>
      <p:regular r:id="rId36"/>
      <p:bold r:id="rId37"/>
      <p:italic r:id="rId38"/>
      <p:boldItalic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0D43243-6522-4CF6-83F5-DC15F8979FB5}">
  <a:tblStyle styleId="{50D43243-6522-4CF6-83F5-DC15F8979FB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73962"/>
  </p:normalViewPr>
  <p:slideViewPr>
    <p:cSldViewPr snapToGrid="0">
      <p:cViewPr>
        <p:scale>
          <a:sx n="174" d="100"/>
          <a:sy n="174" d="100"/>
        </p:scale>
        <p:origin x="166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0.fntdata"/><Relationship Id="rId21" Type="http://schemas.openxmlformats.org/officeDocument/2006/relationships/slide" Target="slides/slide20.xml"/><Relationship Id="rId34" Type="http://schemas.openxmlformats.org/officeDocument/2006/relationships/font" Target="fonts/font5.fntdata"/><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font" Target="fonts/font8.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emrg.ca/AR-IMS-052_Why_Not_Use_ARCT.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k6mpn.org/training/ARES-Field-ResourceManual.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en.wikipedia.org/wiki/Antenna_gain"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114ee6dcff7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114ee6dcff7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Keith 5 mins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g114ee6dcff7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6" name="Google Shape;376;g114ee6dcff7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Keith 5 mins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114ee6dcff7_0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114ee6dcff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dk1"/>
                </a:solidFill>
              </a:rPr>
              <a:t>Doug 5 mins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2.1a:  Fully qualified people are vetted by the agency and have a trusted relationship with the agency.   Outside people present a potential risk.  Also are familiar with the local geography compared to outside people.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2.1.b: Ham radio is an unencrypted form of communication.  Anyone with access to a receiver of frequencies in use can hear the information being broadcast.  Certain information, such as Personally Identifiable Information(PII) could compromise people’s private data.  Certain information can also be deemed important to not share until appropriate individuals or agencies have been informed.  Examples would be names of deceased. Security risks/exposed vulnerabilities to critical infrastructure.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2.1c:  First way to mitigate risk to Hazmat situation is to avoid the situation and let appropriately trained and qualified individuals deal with it.  Using appropriate PPE as designated by your training level will help in some hazardous unexpected situations (hardhat, goggles, N95 mask)</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g114ee6dcff7_1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0" name="Google Shape;390;g114ee6dcff7_1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Doug 5 mins</a:t>
            </a:r>
            <a:endParaRPr/>
          </a:p>
          <a:p>
            <a:pPr marL="0" lvl="0" indent="0" algn="l" rtl="0">
              <a:spcBef>
                <a:spcPts val="0"/>
              </a:spcBef>
              <a:spcAft>
                <a:spcPts val="0"/>
              </a:spcAft>
              <a:buNone/>
            </a:pPr>
            <a:endParaRPr/>
          </a:p>
          <a:p>
            <a:pPr marL="0" lvl="0" indent="0" algn="l" rtl="0">
              <a:spcBef>
                <a:spcPts val="0"/>
              </a:spcBef>
              <a:spcAft>
                <a:spcPts val="0"/>
              </a:spcAft>
              <a:buNone/>
            </a:pPr>
            <a:r>
              <a:rPr lang="en"/>
              <a:t>2.2.b:  How does the Amateur Radio volunteer fit into the Incident Command System? We are expected to be communicators, and within the ICS, this would place us in the Logistics Section in the Service Branch as part of the Communications Unit. The communications unit provides all communications services for the operation</a:t>
            </a:r>
            <a:endParaRPr/>
          </a:p>
          <a:p>
            <a:pPr marL="0" lvl="0" indent="0" algn="l" rtl="0">
              <a:spcBef>
                <a:spcPts val="0"/>
              </a:spcBef>
              <a:spcAft>
                <a:spcPts val="0"/>
              </a:spcAft>
              <a:buNone/>
            </a:pPr>
            <a:endParaRPr/>
          </a:p>
          <a:p>
            <a:pPr marL="0" lvl="0" indent="0" algn="l" rtl="0">
              <a:spcBef>
                <a:spcPts val="0"/>
              </a:spcBef>
              <a:spcAft>
                <a:spcPts val="0"/>
              </a:spcAft>
              <a:buNone/>
            </a:pPr>
            <a:r>
              <a:rPr lang="en"/>
              <a:t>2.2.c:  </a:t>
            </a:r>
            <a:endParaRPr/>
          </a:p>
          <a:p>
            <a:pPr marL="0" lvl="0" indent="0" algn="l" rtl="0">
              <a:spcBef>
                <a:spcPts val="0"/>
              </a:spcBef>
              <a:spcAft>
                <a:spcPts val="0"/>
              </a:spcAft>
              <a:buNone/>
            </a:pPr>
            <a:endParaRPr/>
          </a:p>
          <a:p>
            <a:pPr marL="0" lvl="0" indent="0" algn="l" rtl="0">
              <a:spcBef>
                <a:spcPts val="0"/>
              </a:spcBef>
              <a:spcAft>
                <a:spcPts val="0"/>
              </a:spcAft>
              <a:buNone/>
            </a:pPr>
            <a:r>
              <a:rPr lang="en"/>
              <a:t>ARCT is a billing system.</a:t>
            </a:r>
            <a:endParaRPr/>
          </a:p>
          <a:p>
            <a:pPr marL="0" lvl="0" indent="0" algn="l" rtl="0">
              <a:spcBef>
                <a:spcPts val="0"/>
              </a:spcBef>
              <a:spcAft>
                <a:spcPts val="0"/>
              </a:spcAft>
              <a:buNone/>
            </a:pPr>
            <a:endParaRPr/>
          </a:p>
          <a:p>
            <a:pPr marL="0" lvl="0" indent="0" algn="l" rtl="0">
              <a:spcBef>
                <a:spcPts val="0"/>
              </a:spcBef>
              <a:spcAft>
                <a:spcPts val="0"/>
              </a:spcAft>
              <a:buNone/>
            </a:pPr>
            <a:r>
              <a:rPr lang="en"/>
              <a:t>What is ARCT:  </a:t>
            </a:r>
            <a:r>
              <a:rPr lang="en" u="sng">
                <a:solidFill>
                  <a:schemeClr val="hlink"/>
                </a:solidFill>
                <a:hlinkClick r:id="rId3"/>
              </a:rPr>
              <a:t>http://www.emrg.ca/AR-IMS-052_Why_Not_Use_ARCT.pdf</a:t>
            </a:r>
            <a:endParaRPr/>
          </a:p>
          <a:p>
            <a:pPr marL="0" lvl="0" indent="0" algn="l" rtl="0">
              <a:spcBef>
                <a:spcPts val="0"/>
              </a:spcBef>
              <a:spcAft>
                <a:spcPts val="0"/>
              </a:spcAft>
              <a:buNone/>
            </a:pPr>
            <a:endParaRPr/>
          </a:p>
          <a:p>
            <a:pPr marL="0" lvl="0" indent="0" algn="l" rtl="0">
              <a:spcBef>
                <a:spcPts val="0"/>
              </a:spcBef>
              <a:spcAft>
                <a:spcPts val="0"/>
              </a:spcAft>
              <a:buNone/>
            </a:pPr>
            <a:r>
              <a:rPr lang="en"/>
              <a:t>ARCT (Amateur Radio Communications Team) is a proposed system for classifying the capabilities of teams of volunteer amateur radio operators based on a set of four ICS-IMS resource types.</a:t>
            </a:r>
            <a:endParaRPr/>
          </a:p>
          <a:p>
            <a:pPr marL="0" lvl="0" indent="0" algn="l" rtl="0">
              <a:spcBef>
                <a:spcPts val="0"/>
              </a:spcBef>
              <a:spcAft>
                <a:spcPts val="0"/>
              </a:spcAft>
              <a:buNone/>
            </a:pPr>
            <a:endParaRPr/>
          </a:p>
          <a:p>
            <a:pPr marL="0" lvl="0" indent="0" algn="l" rtl="0">
              <a:spcBef>
                <a:spcPts val="0"/>
              </a:spcBef>
              <a:spcAft>
                <a:spcPts val="0"/>
              </a:spcAft>
              <a:buNone/>
            </a:pPr>
            <a:r>
              <a:rPr lang="en"/>
              <a:t> • The ARCT solution was developed by US Amateurs as a proposal for the Department of Homeland Security (DHS), in response to Amateurs interpretation of the DHS National Incident Management System (NIMS) requirements. The two key requirements focused on are; </a:t>
            </a:r>
            <a:endParaRPr/>
          </a:p>
          <a:p>
            <a:pPr marL="0" lvl="0" indent="0" algn="l" rtl="0">
              <a:spcBef>
                <a:spcPts val="0"/>
              </a:spcBef>
              <a:spcAft>
                <a:spcPts val="0"/>
              </a:spcAft>
              <a:buNone/>
            </a:pPr>
            <a:r>
              <a:rPr lang="en"/>
              <a:t>1. All resources must be catalogued by type, so a manager can pick resources from the catalogue. </a:t>
            </a:r>
            <a:endParaRPr/>
          </a:p>
          <a:p>
            <a:pPr marL="0" lvl="0" indent="0" algn="l" rtl="0">
              <a:spcBef>
                <a:spcPts val="0"/>
              </a:spcBef>
              <a:spcAft>
                <a:spcPts val="0"/>
              </a:spcAft>
              <a:buNone/>
            </a:pPr>
            <a:r>
              <a:rPr lang="en"/>
              <a:t>2. All volunteers must have as much NIMS training as possible. </a:t>
            </a:r>
            <a:endParaRPr/>
          </a:p>
          <a:p>
            <a:pPr marL="609600" marR="609600" lvl="0" indent="0" algn="l" rtl="0">
              <a:lnSpc>
                <a:spcPct val="110000"/>
              </a:lnSpc>
              <a:spcBef>
                <a:spcPts val="0"/>
              </a:spcBef>
              <a:spcAft>
                <a:spcPts val="0"/>
              </a:spcAft>
              <a:buClr>
                <a:schemeClr val="dk1"/>
              </a:buClr>
              <a:buSzPts val="1100"/>
              <a:buFont typeface="Arial"/>
              <a:buNone/>
            </a:pPr>
            <a:r>
              <a:rPr lang="en" sz="2200" b="1">
                <a:solidFill>
                  <a:schemeClr val="dk1"/>
                </a:solidFill>
                <a:highlight>
                  <a:srgbClr val="FFFFFF"/>
                </a:highlight>
              </a:rPr>
              <a:t>Understanding NIMS and ICS</a:t>
            </a:r>
            <a:endParaRPr sz="2200" b="1">
              <a:solidFill>
                <a:schemeClr val="dk1"/>
              </a:solidFill>
              <a:highlight>
                <a:srgbClr val="FFFFFF"/>
              </a:highlight>
            </a:endParaRPr>
          </a:p>
          <a:p>
            <a:pPr marL="609600" marR="609600" lvl="0" indent="0" algn="l" rtl="0">
              <a:lnSpc>
                <a:spcPct val="115000"/>
              </a:lnSpc>
              <a:spcBef>
                <a:spcPts val="0"/>
              </a:spcBef>
              <a:spcAft>
                <a:spcPts val="0"/>
              </a:spcAft>
              <a:buClr>
                <a:schemeClr val="dk1"/>
              </a:buClr>
              <a:buSzPts val="1100"/>
              <a:buFont typeface="Arial"/>
              <a:buNone/>
            </a:pPr>
            <a:r>
              <a:rPr lang="en" sz="1000">
                <a:solidFill>
                  <a:srgbClr val="363636"/>
                </a:solidFill>
                <a:highlight>
                  <a:srgbClr val="FFFFFF"/>
                </a:highlight>
              </a:rPr>
              <a:t>The National Incident Management System (NIMS), a program of the Federal Emergency Management Agency (FEMA), is a comprehensive approach to incident management that can apply to emergencies of all types and sizes. The NIMS approach is intended to be both:</a:t>
            </a:r>
            <a:endParaRPr sz="1000">
              <a:solidFill>
                <a:srgbClr val="363636"/>
              </a:solidFill>
              <a:highlight>
                <a:srgbClr val="FFFFFF"/>
              </a:highlight>
            </a:endParaRPr>
          </a:p>
          <a:p>
            <a:pPr marL="1295400" marR="609600" lvl="0" indent="-292100" algn="l" rtl="0">
              <a:lnSpc>
                <a:spcPct val="115000"/>
              </a:lnSpc>
              <a:spcBef>
                <a:spcPts val="1200"/>
              </a:spcBef>
              <a:spcAft>
                <a:spcPts val="0"/>
              </a:spcAft>
              <a:buClr>
                <a:srgbClr val="363636"/>
              </a:buClr>
              <a:buSzPts val="1000"/>
              <a:buChar char="●"/>
            </a:pPr>
            <a:r>
              <a:rPr lang="en" sz="1000">
                <a:solidFill>
                  <a:srgbClr val="363636"/>
                </a:solidFill>
                <a:highlight>
                  <a:srgbClr val="FFFFFF"/>
                </a:highlight>
              </a:rPr>
              <a:t>Flexible, to work in all incidents</a:t>
            </a:r>
            <a:endParaRPr sz="1000">
              <a:solidFill>
                <a:srgbClr val="363636"/>
              </a:solidFill>
              <a:highlight>
                <a:srgbClr val="FFFFFF"/>
              </a:highlight>
            </a:endParaRPr>
          </a:p>
          <a:p>
            <a:pPr marL="1295400" marR="609600" lvl="0" indent="-292100" algn="l" rtl="0">
              <a:lnSpc>
                <a:spcPct val="115000"/>
              </a:lnSpc>
              <a:spcBef>
                <a:spcPts val="0"/>
              </a:spcBef>
              <a:spcAft>
                <a:spcPts val="0"/>
              </a:spcAft>
              <a:buClr>
                <a:srgbClr val="363636"/>
              </a:buClr>
              <a:buSzPts val="1000"/>
              <a:buChar char="●"/>
            </a:pPr>
            <a:r>
              <a:rPr lang="en" sz="1000">
                <a:solidFill>
                  <a:srgbClr val="363636"/>
                </a:solidFill>
                <a:highlight>
                  <a:srgbClr val="FFFFFF"/>
                </a:highlight>
              </a:rPr>
              <a:t>Standardized, to provide a coordinated, efficient response to each incident</a:t>
            </a:r>
            <a:endParaRPr sz="1000">
              <a:solidFill>
                <a:srgbClr val="363636"/>
              </a:solidFill>
              <a:highlight>
                <a:srgbClr val="FFFFFF"/>
              </a:highlight>
            </a:endParaRPr>
          </a:p>
          <a:p>
            <a:pPr marL="609600" marR="609600" lvl="0" indent="0" algn="l" rtl="0">
              <a:lnSpc>
                <a:spcPct val="120000"/>
              </a:lnSpc>
              <a:spcBef>
                <a:spcPts val="3600"/>
              </a:spcBef>
              <a:spcAft>
                <a:spcPts val="0"/>
              </a:spcAft>
              <a:buClr>
                <a:schemeClr val="dk1"/>
              </a:buClr>
              <a:buSzPts val="1100"/>
              <a:buFont typeface="Arial"/>
              <a:buNone/>
            </a:pPr>
            <a:r>
              <a:rPr lang="en" sz="1350" b="1">
                <a:solidFill>
                  <a:srgbClr val="363636"/>
                </a:solidFill>
                <a:highlight>
                  <a:srgbClr val="FFFFFF"/>
                </a:highlight>
              </a:rPr>
              <a:t>Incident Command System (ICS)</a:t>
            </a:r>
            <a:endParaRPr sz="1350" b="1">
              <a:solidFill>
                <a:srgbClr val="363636"/>
              </a:solidFill>
              <a:highlight>
                <a:srgbClr val="FFFFFF"/>
              </a:highlight>
            </a:endParaRPr>
          </a:p>
          <a:p>
            <a:pPr marL="609600" marR="609600" lvl="0" indent="0" algn="l" rtl="0">
              <a:lnSpc>
                <a:spcPct val="115000"/>
              </a:lnSpc>
              <a:spcBef>
                <a:spcPts val="1200"/>
              </a:spcBef>
              <a:spcAft>
                <a:spcPts val="0"/>
              </a:spcAft>
              <a:buNone/>
            </a:pPr>
            <a:r>
              <a:rPr lang="en" sz="1000">
                <a:solidFill>
                  <a:srgbClr val="363636"/>
                </a:solidFill>
                <a:highlight>
                  <a:srgbClr val="FFFFFF"/>
                </a:highlight>
              </a:rPr>
              <a:t>The NIMS model for incident management is the Incident Command System (ICS). ICS is a standardized on-scene emergency management organization designed to aid in the management of resources during incidents. The ICS model is used by jurisdictions and agencies, both public and private, to organize field-level incident-management operations. ICS is sometimes referred to as the Incident Management System (IMS); the terms are interchangeable.</a:t>
            </a:r>
            <a:endParaRPr sz="1000">
              <a:solidFill>
                <a:srgbClr val="363636"/>
              </a:solidFill>
              <a:highlight>
                <a:srgbClr val="FFFFFF"/>
              </a:highlight>
            </a:endParaRPr>
          </a:p>
          <a:p>
            <a:pPr marL="609600" marR="609600" lvl="0" indent="0" algn="l" rtl="0">
              <a:lnSpc>
                <a:spcPct val="115000"/>
              </a:lnSpc>
              <a:spcBef>
                <a:spcPts val="1200"/>
              </a:spcBef>
              <a:spcAft>
                <a:spcPts val="0"/>
              </a:spcAft>
              <a:buNone/>
            </a:pPr>
            <a:r>
              <a:rPr lang="en" sz="1000">
                <a:solidFill>
                  <a:srgbClr val="363636"/>
                </a:solidFill>
                <a:highlight>
                  <a:srgbClr val="FFFFFF"/>
                </a:highlight>
              </a:rPr>
              <a:t>When organizations use the ICS model as the basis for their disaster planning, they adopt predefined management hierarchy, processes, and protocols that come into play in an emergency:</a:t>
            </a:r>
            <a:endParaRPr sz="1000">
              <a:solidFill>
                <a:srgbClr val="363636"/>
              </a:solidFill>
              <a:highlight>
                <a:srgbClr val="FFFFFF"/>
              </a:highlight>
            </a:endParaRPr>
          </a:p>
          <a:p>
            <a:pPr marL="1295400" marR="609600" lvl="0" indent="-292100" algn="l" rtl="0">
              <a:lnSpc>
                <a:spcPct val="115000"/>
              </a:lnSpc>
              <a:spcBef>
                <a:spcPts val="1200"/>
              </a:spcBef>
              <a:spcAft>
                <a:spcPts val="0"/>
              </a:spcAft>
              <a:buClr>
                <a:srgbClr val="363636"/>
              </a:buClr>
              <a:buSzPts val="1000"/>
              <a:buChar char="●"/>
            </a:pPr>
            <a:r>
              <a:rPr lang="en" sz="1000">
                <a:solidFill>
                  <a:srgbClr val="363636"/>
                </a:solidFill>
                <a:highlight>
                  <a:srgbClr val="FFFFFF"/>
                </a:highlight>
              </a:rPr>
              <a:t>The elements of the ICS model were developed and refined from actual incidents.</a:t>
            </a:r>
            <a:endParaRPr sz="1000">
              <a:solidFill>
                <a:srgbClr val="363636"/>
              </a:solidFill>
              <a:highlight>
                <a:srgbClr val="FFFFFF"/>
              </a:highlight>
            </a:endParaRPr>
          </a:p>
          <a:p>
            <a:pPr marL="1295400" marR="609600" lvl="0" indent="-292100" algn="l" rtl="0">
              <a:lnSpc>
                <a:spcPct val="115000"/>
              </a:lnSpc>
              <a:spcBef>
                <a:spcPts val="0"/>
              </a:spcBef>
              <a:spcAft>
                <a:spcPts val="0"/>
              </a:spcAft>
              <a:buClr>
                <a:srgbClr val="363636"/>
              </a:buClr>
              <a:buSzPts val="1000"/>
              <a:buChar char="●"/>
            </a:pPr>
            <a:r>
              <a:rPr lang="en" sz="1000">
                <a:solidFill>
                  <a:srgbClr val="363636"/>
                </a:solidFill>
                <a:highlight>
                  <a:srgbClr val="FFFFFF"/>
                </a:highlight>
              </a:rPr>
              <a:t>This common approach enables organizations using ICS to integrate their response with other organizations that are also using ICS.</a:t>
            </a:r>
            <a:endParaRPr sz="1000">
              <a:solidFill>
                <a:srgbClr val="363636"/>
              </a:solidFill>
              <a:highlight>
                <a:srgbClr val="FFFFFF"/>
              </a:highlight>
            </a:endParaRPr>
          </a:p>
          <a:p>
            <a:pPr marL="609600" marR="609600" lvl="0" indent="0" algn="l" rtl="0">
              <a:lnSpc>
                <a:spcPct val="120000"/>
              </a:lnSpc>
              <a:spcBef>
                <a:spcPts val="3600"/>
              </a:spcBef>
              <a:spcAft>
                <a:spcPts val="0"/>
              </a:spcAft>
              <a:buNone/>
            </a:pPr>
            <a:r>
              <a:rPr lang="en" sz="1650" b="1">
                <a:solidFill>
                  <a:srgbClr val="363636"/>
                </a:solidFill>
                <a:highlight>
                  <a:srgbClr val="FFFFFF"/>
                </a:highlight>
              </a:rPr>
              <a:t>ICS Command Structure</a:t>
            </a:r>
            <a:endParaRPr sz="1650" b="1">
              <a:solidFill>
                <a:srgbClr val="363636"/>
              </a:solidFill>
              <a:highlight>
                <a:srgbClr val="FFFFFF"/>
              </a:highlight>
            </a:endParaRPr>
          </a:p>
          <a:p>
            <a:pPr marL="609600" marR="609600" lvl="0" indent="0" algn="l" rtl="0">
              <a:lnSpc>
                <a:spcPct val="115000"/>
              </a:lnSpc>
              <a:spcBef>
                <a:spcPts val="1200"/>
              </a:spcBef>
              <a:spcAft>
                <a:spcPts val="0"/>
              </a:spcAft>
              <a:buClr>
                <a:schemeClr val="dk1"/>
              </a:buClr>
              <a:buSzPts val="1100"/>
              <a:buFont typeface="Arial"/>
              <a:buNone/>
            </a:pPr>
            <a:r>
              <a:rPr lang="en" sz="1000">
                <a:solidFill>
                  <a:srgbClr val="363636"/>
                </a:solidFill>
                <a:highlight>
                  <a:srgbClr val="FFFFFF"/>
                </a:highlight>
              </a:rPr>
              <a:t>The ICS command structure provides an orderly chain of command that is consistent across responding organizations. This chain of command may have either a single person, the Incident </a:t>
            </a:r>
            <a:r>
              <a:rPr lang="en" sz="1200">
                <a:solidFill>
                  <a:srgbClr val="363636"/>
                </a:solidFill>
                <a:highlight>
                  <a:srgbClr val="FFFFFF"/>
                </a:highlight>
              </a:rPr>
              <a:t>Commander (IC), at its head, or a multi-agency team, which is referred to as Unified Command. All other elements of the command structure are the same, regardless of how it is commanded.</a:t>
            </a:r>
            <a:endParaRPr sz="1200">
              <a:solidFill>
                <a:srgbClr val="363636"/>
              </a:solidFill>
              <a:highlight>
                <a:srgbClr val="FFFFFF"/>
              </a:highlight>
            </a:endParaRPr>
          </a:p>
          <a:p>
            <a:pPr marL="609600" marR="609600" lvl="0" indent="0" algn="l" rtl="0">
              <a:lnSpc>
                <a:spcPct val="115000"/>
              </a:lnSpc>
              <a:spcBef>
                <a:spcPts val="1200"/>
              </a:spcBef>
              <a:spcAft>
                <a:spcPts val="0"/>
              </a:spcAft>
              <a:buClr>
                <a:schemeClr val="dk1"/>
              </a:buClr>
              <a:buSzPts val="1100"/>
              <a:buFont typeface="Arial"/>
              <a:buNone/>
            </a:pPr>
            <a:r>
              <a:rPr lang="en" sz="1200">
                <a:solidFill>
                  <a:srgbClr val="363636"/>
                </a:solidFill>
                <a:highlight>
                  <a:srgbClr val="FFFFFF"/>
                </a:highlight>
              </a:rPr>
              <a:t>Below incident command are the four major functional areas, as shown in the following graphic. The fifth major functional area, Command, is the responsibility of the Incident Commander or Unified Command. Each functional area is known as a section and is headed by a section chief.</a:t>
            </a:r>
            <a:endParaRPr sz="1200">
              <a:solidFill>
                <a:srgbClr val="363636"/>
              </a:solidFill>
              <a:highlight>
                <a:srgbClr val="FFFFFF"/>
              </a:highlight>
            </a:endParaRPr>
          </a:p>
          <a:p>
            <a:pPr marL="1295400" marR="609600" lvl="0" indent="-304800" algn="l" rtl="0">
              <a:lnSpc>
                <a:spcPct val="115000"/>
              </a:lnSpc>
              <a:spcBef>
                <a:spcPts val="1200"/>
              </a:spcBef>
              <a:spcAft>
                <a:spcPts val="0"/>
              </a:spcAft>
              <a:buClr>
                <a:srgbClr val="363636"/>
              </a:buClr>
              <a:buSzPts val="1200"/>
              <a:buChar char="●"/>
            </a:pPr>
            <a:r>
              <a:rPr lang="en" sz="1200" b="1">
                <a:solidFill>
                  <a:srgbClr val="363636"/>
                </a:solidFill>
                <a:highlight>
                  <a:srgbClr val="FFFFFF"/>
                </a:highlight>
              </a:rPr>
              <a:t>Command</a:t>
            </a:r>
            <a:br>
              <a:rPr lang="en" sz="1200" b="1">
                <a:solidFill>
                  <a:srgbClr val="363636"/>
                </a:solidFill>
                <a:highlight>
                  <a:srgbClr val="FFFFFF"/>
                </a:highlight>
              </a:rPr>
            </a:br>
            <a:r>
              <a:rPr lang="en" sz="1200">
                <a:solidFill>
                  <a:srgbClr val="363636"/>
                </a:solidFill>
                <a:highlight>
                  <a:srgbClr val="FFFFFF"/>
                </a:highlight>
              </a:rPr>
              <a:t>Develops incident objectives and approves resource orders</a:t>
            </a:r>
            <a:endParaRPr sz="1200">
              <a:solidFill>
                <a:srgbClr val="363636"/>
              </a:solidFill>
              <a:highlight>
                <a:srgbClr val="FFFFFF"/>
              </a:highlight>
            </a:endParaRPr>
          </a:p>
          <a:p>
            <a:pPr marL="1295400" marR="609600" lvl="0" indent="-304800" algn="l" rtl="0">
              <a:lnSpc>
                <a:spcPct val="115000"/>
              </a:lnSpc>
              <a:spcBef>
                <a:spcPts val="0"/>
              </a:spcBef>
              <a:spcAft>
                <a:spcPts val="0"/>
              </a:spcAft>
              <a:buClr>
                <a:srgbClr val="363636"/>
              </a:buClr>
              <a:buSzPts val="1200"/>
              <a:buChar char="●"/>
            </a:pPr>
            <a:r>
              <a:rPr lang="en" sz="1200" b="1">
                <a:solidFill>
                  <a:srgbClr val="363636"/>
                </a:solidFill>
                <a:highlight>
                  <a:srgbClr val="FFFFFF"/>
                </a:highlight>
              </a:rPr>
              <a:t>Operations</a:t>
            </a:r>
            <a:br>
              <a:rPr lang="en" sz="1200" b="1">
                <a:solidFill>
                  <a:srgbClr val="363636"/>
                </a:solidFill>
                <a:highlight>
                  <a:srgbClr val="FFFFFF"/>
                </a:highlight>
              </a:rPr>
            </a:br>
            <a:r>
              <a:rPr lang="en" sz="1200">
                <a:solidFill>
                  <a:srgbClr val="363636"/>
                </a:solidFill>
                <a:highlight>
                  <a:srgbClr val="FFFFFF"/>
                </a:highlight>
              </a:rPr>
              <a:t>Identifies, assigns, and supervises the resources needed to accomplish the incident objectives</a:t>
            </a:r>
            <a:endParaRPr sz="1200">
              <a:solidFill>
                <a:srgbClr val="363636"/>
              </a:solidFill>
              <a:highlight>
                <a:srgbClr val="FFFFFF"/>
              </a:highlight>
            </a:endParaRPr>
          </a:p>
          <a:p>
            <a:pPr marL="1295400" marR="609600" lvl="0" indent="-304800" algn="l" rtl="0">
              <a:lnSpc>
                <a:spcPct val="115000"/>
              </a:lnSpc>
              <a:spcBef>
                <a:spcPts val="0"/>
              </a:spcBef>
              <a:spcAft>
                <a:spcPts val="0"/>
              </a:spcAft>
              <a:buClr>
                <a:srgbClr val="363636"/>
              </a:buClr>
              <a:buSzPts val="1200"/>
              <a:buChar char="●"/>
            </a:pPr>
            <a:r>
              <a:rPr lang="en" sz="1200" b="1">
                <a:solidFill>
                  <a:srgbClr val="363636"/>
                </a:solidFill>
                <a:highlight>
                  <a:srgbClr val="FFFFFF"/>
                </a:highlight>
              </a:rPr>
              <a:t>Planning</a:t>
            </a:r>
            <a:br>
              <a:rPr lang="en" sz="1200" b="1">
                <a:solidFill>
                  <a:srgbClr val="363636"/>
                </a:solidFill>
                <a:highlight>
                  <a:srgbClr val="FFFFFF"/>
                </a:highlight>
              </a:rPr>
            </a:br>
            <a:r>
              <a:rPr lang="en" sz="1200">
                <a:solidFill>
                  <a:srgbClr val="363636"/>
                </a:solidFill>
                <a:highlight>
                  <a:srgbClr val="FFFFFF"/>
                </a:highlight>
              </a:rPr>
              <a:t>Tracks resources</a:t>
            </a:r>
            <a:endParaRPr sz="1200">
              <a:solidFill>
                <a:srgbClr val="363636"/>
              </a:solidFill>
              <a:highlight>
                <a:srgbClr val="FFFFFF"/>
              </a:highlight>
            </a:endParaRPr>
          </a:p>
          <a:p>
            <a:pPr marL="1295400" marR="609600" lvl="0" indent="-304800" algn="l" rtl="0">
              <a:lnSpc>
                <a:spcPct val="115000"/>
              </a:lnSpc>
              <a:spcBef>
                <a:spcPts val="0"/>
              </a:spcBef>
              <a:spcAft>
                <a:spcPts val="0"/>
              </a:spcAft>
              <a:buClr>
                <a:srgbClr val="363636"/>
              </a:buClr>
              <a:buSzPts val="1200"/>
              <a:buChar char="●"/>
            </a:pPr>
            <a:r>
              <a:rPr lang="en" sz="1200" b="1">
                <a:solidFill>
                  <a:srgbClr val="363636"/>
                </a:solidFill>
                <a:highlight>
                  <a:srgbClr val="FFFFFF"/>
                </a:highlight>
              </a:rPr>
              <a:t>Logistics</a:t>
            </a:r>
            <a:br>
              <a:rPr lang="en" sz="1200" b="1">
                <a:solidFill>
                  <a:srgbClr val="363636"/>
                </a:solidFill>
                <a:highlight>
                  <a:srgbClr val="FFFFFF"/>
                </a:highlight>
              </a:rPr>
            </a:br>
            <a:r>
              <a:rPr lang="en" sz="1200">
                <a:solidFill>
                  <a:srgbClr val="363636"/>
                </a:solidFill>
                <a:highlight>
                  <a:srgbClr val="FFFFFF"/>
                </a:highlight>
              </a:rPr>
              <a:t>Orders resources</a:t>
            </a:r>
            <a:endParaRPr sz="1200">
              <a:solidFill>
                <a:srgbClr val="363636"/>
              </a:solidFill>
              <a:highlight>
                <a:srgbClr val="FFFFFF"/>
              </a:highlight>
            </a:endParaRPr>
          </a:p>
          <a:p>
            <a:pPr marL="1295400" marR="609600" lvl="0" indent="-304800" algn="l" rtl="0">
              <a:lnSpc>
                <a:spcPct val="115000"/>
              </a:lnSpc>
              <a:spcBef>
                <a:spcPts val="0"/>
              </a:spcBef>
              <a:spcAft>
                <a:spcPts val="0"/>
              </a:spcAft>
              <a:buClr>
                <a:srgbClr val="363636"/>
              </a:buClr>
              <a:buSzPts val="1200"/>
              <a:buChar char="●"/>
            </a:pPr>
            <a:r>
              <a:rPr lang="en" sz="1200" b="1">
                <a:solidFill>
                  <a:srgbClr val="363636"/>
                </a:solidFill>
                <a:highlight>
                  <a:srgbClr val="FFFFFF"/>
                </a:highlight>
              </a:rPr>
              <a:t>Finance/Administration</a:t>
            </a:r>
            <a:br>
              <a:rPr lang="en" sz="1200" b="1">
                <a:solidFill>
                  <a:srgbClr val="363636"/>
                </a:solidFill>
                <a:highlight>
                  <a:srgbClr val="FFFFFF"/>
                </a:highlight>
              </a:rPr>
            </a:br>
            <a:r>
              <a:rPr lang="en" sz="1200">
                <a:solidFill>
                  <a:srgbClr val="363636"/>
                </a:solidFill>
                <a:highlight>
                  <a:srgbClr val="FFFFFF"/>
                </a:highlight>
              </a:rPr>
              <a:t>Procures and pays for resources</a:t>
            </a:r>
            <a:endParaRPr sz="1200">
              <a:solidFill>
                <a:srgbClr val="363636"/>
              </a:solidFill>
              <a:highlight>
                <a:srgbClr val="FFFFFF"/>
              </a:highlight>
            </a:endParaRPr>
          </a:p>
          <a:p>
            <a:pPr marL="0" marR="609600" lvl="0" indent="0" algn="l" rtl="0">
              <a:lnSpc>
                <a:spcPct val="115000"/>
              </a:lnSpc>
              <a:spcBef>
                <a:spcPts val="1800"/>
              </a:spcBef>
              <a:spcAft>
                <a:spcPts val="0"/>
              </a:spcAft>
              <a:buNone/>
            </a:pPr>
            <a:endParaRPr sz="1200">
              <a:solidFill>
                <a:srgbClr val="363636"/>
              </a:solidFill>
              <a:highlight>
                <a:srgbClr val="FFFFFF"/>
              </a:highlight>
            </a:endParaRPr>
          </a:p>
          <a:p>
            <a:pPr marL="0" marR="609600" lvl="0" indent="0" algn="l" rtl="0">
              <a:lnSpc>
                <a:spcPct val="115000"/>
              </a:lnSpc>
              <a:spcBef>
                <a:spcPts val="1800"/>
              </a:spcBef>
              <a:spcAft>
                <a:spcPts val="0"/>
              </a:spcAft>
              <a:buNone/>
            </a:pPr>
            <a:r>
              <a:rPr lang="en" sz="1200">
                <a:solidFill>
                  <a:srgbClr val="363636"/>
                </a:solidFill>
                <a:highlight>
                  <a:srgbClr val="FFFFFF"/>
                </a:highlight>
              </a:rPr>
              <a:t>2.2.d</a:t>
            </a:r>
            <a:endParaRPr sz="1200">
              <a:solidFill>
                <a:srgbClr val="363636"/>
              </a:solidFill>
              <a:highlight>
                <a:srgbClr val="FFFFFF"/>
              </a:highlight>
            </a:endParaRPr>
          </a:p>
          <a:p>
            <a:pPr marL="0" marR="609600" lvl="0" indent="0" algn="l" rtl="0">
              <a:lnSpc>
                <a:spcPct val="115000"/>
              </a:lnSpc>
              <a:spcBef>
                <a:spcPts val="1800"/>
              </a:spcBef>
              <a:spcAft>
                <a:spcPts val="0"/>
              </a:spcAft>
              <a:buNone/>
            </a:pPr>
            <a:r>
              <a:rPr lang="en" sz="1200">
                <a:solidFill>
                  <a:srgbClr val="363636"/>
                </a:solidFill>
                <a:highlight>
                  <a:srgbClr val="FFFFFF"/>
                </a:highlight>
              </a:rPr>
              <a:t>ARCT is based on a set of four ICS-IMS resource types; </a:t>
            </a:r>
            <a:endParaRPr sz="1200">
              <a:solidFill>
                <a:srgbClr val="363636"/>
              </a:solidFill>
              <a:highlight>
                <a:srgbClr val="FFFFFF"/>
              </a:highlight>
            </a:endParaRPr>
          </a:p>
          <a:p>
            <a:pPr marL="0" marR="609600" lvl="0" indent="0" algn="l" rtl="0">
              <a:lnSpc>
                <a:spcPct val="115000"/>
              </a:lnSpc>
              <a:spcBef>
                <a:spcPts val="1800"/>
              </a:spcBef>
              <a:spcAft>
                <a:spcPts val="0"/>
              </a:spcAft>
              <a:buNone/>
            </a:pPr>
            <a:r>
              <a:rPr lang="en" sz="1200">
                <a:solidFill>
                  <a:srgbClr val="363636"/>
                </a:solidFill>
                <a:highlight>
                  <a:srgbClr val="FFFFFF"/>
                </a:highlight>
              </a:rPr>
              <a:t>TYPE FOUR: The foundation, a federally licensed amateur radio operator and a vehicle with a vehicle-mounted, or a handheld transceiver, almost always on VHF or UHF frequencies. </a:t>
            </a:r>
            <a:endParaRPr sz="1200">
              <a:solidFill>
                <a:srgbClr val="363636"/>
              </a:solidFill>
              <a:highlight>
                <a:srgbClr val="FFFFFF"/>
              </a:highlight>
            </a:endParaRPr>
          </a:p>
          <a:p>
            <a:pPr marL="0" marR="609600" lvl="0" indent="0" algn="l" rtl="0">
              <a:lnSpc>
                <a:spcPct val="115000"/>
              </a:lnSpc>
              <a:spcBef>
                <a:spcPts val="1800"/>
              </a:spcBef>
              <a:spcAft>
                <a:spcPts val="0"/>
              </a:spcAft>
              <a:buNone/>
            </a:pPr>
            <a:r>
              <a:rPr lang="en" sz="1200">
                <a:solidFill>
                  <a:srgbClr val="363636"/>
                </a:solidFill>
                <a:highlight>
                  <a:srgbClr val="FFFFFF"/>
                </a:highlight>
              </a:rPr>
              <a:t>TYPE THREE: Two licensed operators, with one or two vehicles. High frequency, shortwave and longwave capabilities are desirable. </a:t>
            </a:r>
            <a:endParaRPr sz="1200">
              <a:solidFill>
                <a:srgbClr val="363636"/>
              </a:solidFill>
              <a:highlight>
                <a:srgbClr val="FFFFFF"/>
              </a:highlight>
            </a:endParaRPr>
          </a:p>
          <a:p>
            <a:pPr marL="0" marR="609600" lvl="0" indent="0" algn="l" rtl="0">
              <a:lnSpc>
                <a:spcPct val="115000"/>
              </a:lnSpc>
              <a:spcBef>
                <a:spcPts val="1800"/>
              </a:spcBef>
              <a:spcAft>
                <a:spcPts val="0"/>
              </a:spcAft>
              <a:buNone/>
            </a:pPr>
            <a:r>
              <a:rPr lang="en" sz="1200">
                <a:solidFill>
                  <a:srgbClr val="363636"/>
                </a:solidFill>
                <a:highlight>
                  <a:srgbClr val="FFFFFF"/>
                </a:highlight>
              </a:rPr>
              <a:t>TYPE TWO: Field or base station with both short range (VHF/UHF) and long range (HF, shortwave and longwave) voice and digital communications It has its own generator, so it is not dependent on outside power or infrastructure. requires four (or more) licensed operators with one or two vehicles. </a:t>
            </a:r>
            <a:endParaRPr sz="1200">
              <a:solidFill>
                <a:srgbClr val="363636"/>
              </a:solidFill>
              <a:highlight>
                <a:srgbClr val="FFFFFF"/>
              </a:highlight>
            </a:endParaRPr>
          </a:p>
          <a:p>
            <a:pPr marL="0" marR="609600" lvl="0" indent="0" algn="l" rtl="0">
              <a:lnSpc>
                <a:spcPct val="115000"/>
              </a:lnSpc>
              <a:spcBef>
                <a:spcPts val="1800"/>
              </a:spcBef>
              <a:spcAft>
                <a:spcPts val="0"/>
              </a:spcAft>
              <a:buNone/>
            </a:pPr>
            <a:r>
              <a:rPr lang="en" sz="1200">
                <a:solidFill>
                  <a:srgbClr val="363636"/>
                </a:solidFill>
                <a:highlight>
                  <a:srgbClr val="FFFFFF"/>
                </a:highlight>
              </a:rPr>
              <a:t>TYPE ONE: Full field station (Type Two) with four of the Type Four mobile/portable stations. It is intended to serve one or more agencies, and requires 12 persons including one supervisor and one assistant supervisor. As with the Type Two unit, it is self-sufficient, without requiring outside power or other support.</a:t>
            </a:r>
            <a:endParaRPr sz="1200">
              <a:solidFill>
                <a:srgbClr val="363636"/>
              </a:solidFill>
              <a:highlight>
                <a:srgbClr val="FFFFFF"/>
              </a:highlight>
            </a:endParaRPr>
          </a:p>
          <a:p>
            <a:pPr marL="457200" marR="609600" lvl="0" indent="0" algn="l" rtl="0">
              <a:lnSpc>
                <a:spcPct val="115000"/>
              </a:lnSpc>
              <a:spcBef>
                <a:spcPts val="1800"/>
              </a:spcBef>
              <a:spcAft>
                <a:spcPts val="0"/>
              </a:spcAft>
              <a:buNone/>
            </a:pPr>
            <a:endParaRPr sz="1200">
              <a:solidFill>
                <a:srgbClr val="363636"/>
              </a:solidFill>
              <a:highlight>
                <a:srgbClr val="FFFFFF"/>
              </a:highlight>
            </a:endParaRPr>
          </a:p>
          <a:p>
            <a:pPr marL="0" lvl="0" indent="0" algn="l" rtl="0">
              <a:spcBef>
                <a:spcPts val="120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g114ee6dcff7_1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7" name="Google Shape;397;g114ee6dcff7_1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Doug 5 mins</a:t>
            </a:r>
            <a:endParaRPr/>
          </a:p>
          <a:p>
            <a:pPr marL="0" lvl="0" indent="0" algn="l" rtl="0">
              <a:spcBef>
                <a:spcPts val="0"/>
              </a:spcBef>
              <a:spcAft>
                <a:spcPts val="0"/>
              </a:spcAft>
              <a:buNone/>
            </a:pPr>
            <a:endParaRPr/>
          </a:p>
          <a:p>
            <a:pPr marL="0" lvl="0" indent="0" algn="l" rtl="0">
              <a:spcBef>
                <a:spcPts val="0"/>
              </a:spcBef>
              <a:spcAft>
                <a:spcPts val="0"/>
              </a:spcAft>
              <a:buNone/>
            </a:pPr>
            <a:r>
              <a:rPr lang="en"/>
              <a:t>2.3.c:  </a:t>
            </a:r>
            <a:r>
              <a:rPr lang="en" u="sng">
                <a:solidFill>
                  <a:schemeClr val="hlink"/>
                </a:solidFill>
                <a:hlinkClick r:id="rId3"/>
              </a:rPr>
              <a:t>https://k6mpn.org/training/ARES-Field-ResourceManual.pdf</a:t>
            </a:r>
            <a:r>
              <a:rPr lang="en"/>
              <a:t>   Pages 30-35</a:t>
            </a:r>
            <a:endParaRPr/>
          </a:p>
          <a:p>
            <a:pPr marL="0" lvl="0" indent="0" algn="l" rtl="0">
              <a:spcBef>
                <a:spcPts val="0"/>
              </a:spcBef>
              <a:spcAft>
                <a:spcPts val="0"/>
              </a:spcAft>
              <a:buNone/>
            </a:pPr>
            <a:endParaRPr/>
          </a:p>
          <a:p>
            <a:pPr marL="0" lvl="0" indent="0" algn="l" rtl="0">
              <a:spcBef>
                <a:spcPts val="0"/>
              </a:spcBef>
              <a:spcAft>
                <a:spcPts val="0"/>
              </a:spcAft>
              <a:buNone/>
            </a:pPr>
            <a:r>
              <a:rPr lang="en"/>
              <a:t>2.3.d:  </a:t>
            </a:r>
            <a:r>
              <a:rPr lang="en" sz="1300">
                <a:solidFill>
                  <a:srgbClr val="262626"/>
                </a:solidFill>
                <a:highlight>
                  <a:srgbClr val="FFFFFF"/>
                </a:highlight>
                <a:latin typeface="Roboto"/>
                <a:ea typeface="Roboto"/>
                <a:cs typeface="Roboto"/>
                <a:sym typeface="Roboto"/>
              </a:rPr>
              <a:t>The Oxford dictionary defines “brevity” as, and I quote this exactly, “Concise and exact use of words in writing or speech.”</a:t>
            </a:r>
            <a:endParaRPr sz="1300">
              <a:solidFill>
                <a:srgbClr val="262626"/>
              </a:solidFill>
              <a:highlight>
                <a:srgbClr val="FFFFFF"/>
              </a:highlight>
              <a:latin typeface="Roboto"/>
              <a:ea typeface="Roboto"/>
              <a:cs typeface="Roboto"/>
              <a:sym typeface="Roboto"/>
            </a:endParaRPr>
          </a:p>
          <a:p>
            <a:pPr marL="0" lvl="0" indent="0" algn="l" rtl="0">
              <a:spcBef>
                <a:spcPts val="0"/>
              </a:spcBef>
              <a:spcAft>
                <a:spcPts val="0"/>
              </a:spcAft>
              <a:buNone/>
            </a:pPr>
            <a:endParaRPr sz="1300">
              <a:solidFill>
                <a:srgbClr val="262626"/>
              </a:solidFill>
              <a:highlight>
                <a:srgbClr val="FFFFFF"/>
              </a:highlight>
              <a:latin typeface="Roboto"/>
              <a:ea typeface="Roboto"/>
              <a:cs typeface="Roboto"/>
              <a:sym typeface="Roboto"/>
            </a:endParaRPr>
          </a:p>
          <a:p>
            <a:pPr marL="0" lvl="0" indent="0" algn="l" rtl="0">
              <a:spcBef>
                <a:spcPts val="0"/>
              </a:spcBef>
              <a:spcAft>
                <a:spcPts val="0"/>
              </a:spcAft>
              <a:buNone/>
            </a:pPr>
            <a:r>
              <a:rPr lang="en" sz="1200">
                <a:solidFill>
                  <a:srgbClr val="333333"/>
                </a:solidFill>
                <a:highlight>
                  <a:srgbClr val="FFFFFF"/>
                </a:highlight>
              </a:rPr>
              <a:t>Clarity is defined as “the quality of being expressed clearly”</a:t>
            </a:r>
            <a:endParaRPr sz="1200">
              <a:solidFill>
                <a:srgbClr val="333333"/>
              </a:solidFill>
              <a:highlight>
                <a:srgbClr val="FFFFFF"/>
              </a:highlight>
            </a:endParaRPr>
          </a:p>
          <a:p>
            <a:pPr marL="0" lvl="0" indent="0" algn="l" rtl="0">
              <a:spcBef>
                <a:spcPts val="0"/>
              </a:spcBef>
              <a:spcAft>
                <a:spcPts val="0"/>
              </a:spcAft>
              <a:buNone/>
            </a:pPr>
            <a:endParaRPr sz="1200">
              <a:solidFill>
                <a:srgbClr val="333333"/>
              </a:solidFill>
              <a:highlight>
                <a:srgbClr val="FFFFFF"/>
              </a:highlight>
            </a:endParaRPr>
          </a:p>
          <a:p>
            <a:pPr marL="0" lvl="0" indent="0" algn="l" rtl="0">
              <a:spcBef>
                <a:spcPts val="0"/>
              </a:spcBef>
              <a:spcAft>
                <a:spcPts val="0"/>
              </a:spcAft>
              <a:buNone/>
            </a:pPr>
            <a:r>
              <a:rPr lang="en" sz="1200">
                <a:solidFill>
                  <a:srgbClr val="333333"/>
                </a:solidFill>
                <a:highlight>
                  <a:srgbClr val="FFFFFF"/>
                </a:highlight>
              </a:rPr>
              <a:t>For EMCOMM, messages should be as brief as possible to convey the message with clarity.   Less words is more efficient and uses less time, radio and people resources to convey the message from one station to another station.</a:t>
            </a:r>
            <a:endParaRPr sz="1200">
              <a:solidFill>
                <a:srgbClr val="333333"/>
              </a:solidFill>
              <a:highlight>
                <a:srgbClr val="FFFFFF"/>
              </a:highlight>
            </a:endParaRPr>
          </a:p>
          <a:p>
            <a:pPr marL="0" lvl="0" indent="0" algn="l" rtl="0">
              <a:spcBef>
                <a:spcPts val="0"/>
              </a:spcBef>
              <a:spcAft>
                <a:spcPts val="0"/>
              </a:spcAft>
              <a:buNone/>
            </a:pPr>
            <a:endParaRPr sz="1200">
              <a:solidFill>
                <a:srgbClr val="333333"/>
              </a:solidFill>
              <a:highlight>
                <a:srgbClr val="FFFFFF"/>
              </a:highlight>
            </a:endParaRPr>
          </a:p>
          <a:p>
            <a:pPr marL="0" lvl="0" indent="0" algn="l" rtl="0">
              <a:spcBef>
                <a:spcPts val="0"/>
              </a:spcBef>
              <a:spcAft>
                <a:spcPts val="0"/>
              </a:spcAft>
              <a:buNone/>
            </a:pPr>
            <a:r>
              <a:rPr lang="en" sz="1200">
                <a:solidFill>
                  <a:srgbClr val="333333"/>
                </a:solidFill>
                <a:highlight>
                  <a:srgbClr val="FFFFFF"/>
                </a:highlight>
              </a:rPr>
              <a:t>2.3.e:  VOX is voice activated transmission.  When speaking, the radio operator’s voice will key the transmitter and broadcast what is being spoken.  This could be a challenge in an EMCOMM center when there is a lot of background noise that could key a transmitter accidentally or the radio operator could be speaking to others and not intend to transmit.  This causes unclear/ambiguous broadcasts that will not be understood by the receiving parties.</a:t>
            </a:r>
            <a:endParaRPr sz="1200">
              <a:solidFill>
                <a:srgbClr val="333333"/>
              </a:solidFill>
              <a:highlight>
                <a:srgbClr val="FFFFFF"/>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114ee6dcff7_1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114ee6dcff7_1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Doug 5 mins</a:t>
            </a:r>
            <a:endParaRPr/>
          </a:p>
          <a:p>
            <a:pPr marL="0" lvl="0" indent="0" algn="l" rtl="0">
              <a:spcBef>
                <a:spcPts val="0"/>
              </a:spcBef>
              <a:spcAft>
                <a:spcPts val="0"/>
              </a:spcAft>
              <a:buNone/>
            </a:pPr>
            <a:endParaRPr/>
          </a:p>
          <a:p>
            <a:pPr marL="0" lvl="0" indent="0" algn="l" rtl="0">
              <a:spcBef>
                <a:spcPts val="0"/>
              </a:spcBef>
              <a:spcAft>
                <a:spcPts val="0"/>
              </a:spcAft>
              <a:buNone/>
            </a:pPr>
            <a:r>
              <a:rPr lang="en"/>
              <a:t>2.4.a:  </a:t>
            </a:r>
            <a:r>
              <a:rPr lang="en" u="sng">
                <a:solidFill>
                  <a:schemeClr val="hlink"/>
                </a:solidFill>
                <a:hlinkClick r:id="rId3"/>
              </a:rPr>
              <a:t>https://en.wikipedia.org/wiki/Antenna_gain</a:t>
            </a:r>
            <a:endParaRPr/>
          </a:p>
          <a:p>
            <a:pPr marL="0" lvl="0" indent="0" algn="l" rtl="0">
              <a:spcBef>
                <a:spcPts val="0"/>
              </a:spcBef>
              <a:spcAft>
                <a:spcPts val="0"/>
              </a:spcAft>
              <a:buNone/>
            </a:pPr>
            <a:r>
              <a:rPr lang="en"/>
              <a:t>A gain antenna is any antenna that focuses radio energy in a direction that is less omnidirectional than an isotropic radiator (think spherical emitter or radio energy that uniformly broadcasts 360 degrees in 3 dimensions).</a:t>
            </a:r>
            <a:endParaRPr/>
          </a:p>
          <a:p>
            <a:pPr marL="0" lvl="0" indent="0" algn="l" rtl="0">
              <a:spcBef>
                <a:spcPts val="0"/>
              </a:spcBef>
              <a:spcAft>
                <a:spcPts val="0"/>
              </a:spcAft>
              <a:buNone/>
            </a:pPr>
            <a:endParaRPr/>
          </a:p>
          <a:p>
            <a:pPr marL="0" lvl="0" indent="0" algn="l" rtl="0">
              <a:spcBef>
                <a:spcPts val="0"/>
              </a:spcBef>
              <a:spcAft>
                <a:spcPts val="0"/>
              </a:spcAft>
              <a:buNone/>
            </a:pPr>
            <a:r>
              <a:rPr lang="en"/>
              <a:t>2.4.c </a:t>
            </a:r>
            <a:endParaRPr/>
          </a:p>
          <a:p>
            <a:pPr marL="0" lvl="0" indent="0" algn="l" rtl="0">
              <a:spcBef>
                <a:spcPts val="0"/>
              </a:spcBef>
              <a:spcAft>
                <a:spcPts val="0"/>
              </a:spcAft>
              <a:buNone/>
            </a:pPr>
            <a:r>
              <a:rPr lang="en"/>
              <a:t>An Advantage of a directional antenna, as example a beam antenna, is that more radio energy is focused in very directional way on transmit and more radio energy is received from that same very directional way.  Another advantage for a directional antenna is elimination of potentially unwanted signals not coming from the intended direction of receive or not emitting radio energy in a direction that is unintended possibly causing interference to distant stations.</a:t>
            </a:r>
            <a:endParaRPr/>
          </a:p>
          <a:p>
            <a:pPr marL="0" lvl="0" indent="0" algn="l" rtl="0">
              <a:spcBef>
                <a:spcPts val="0"/>
              </a:spcBef>
              <a:spcAft>
                <a:spcPts val="0"/>
              </a:spcAft>
              <a:buNone/>
            </a:pPr>
            <a:endParaRPr/>
          </a:p>
          <a:p>
            <a:pPr marL="0" lvl="0" indent="0" algn="l" rtl="0">
              <a:spcBef>
                <a:spcPts val="0"/>
              </a:spcBef>
              <a:spcAft>
                <a:spcPts val="0"/>
              </a:spcAft>
              <a:buNone/>
            </a:pPr>
            <a:r>
              <a:rPr lang="en"/>
              <a:t>A disadvantage of a directional antenna is 1) When transmitting, since the radio energy is directional, not all stations will be able to receive what is being broadcasted.  Stations behind a directional station may not pick up enough intelligible signal.  2) on receive, the disadvantage is that some stations may not be able to be received in an intelligible way due to the lack of antenna sensitivity in the non-gain side of the antenna pattern.</a:t>
            </a:r>
            <a:endParaRPr/>
          </a:p>
          <a:p>
            <a:pPr marL="0" lvl="0" indent="0" algn="l" rtl="0">
              <a:spcBef>
                <a:spcPts val="0"/>
              </a:spcBef>
              <a:spcAft>
                <a:spcPts val="0"/>
              </a:spcAft>
              <a:buNone/>
            </a:pPr>
            <a:endParaRPr/>
          </a:p>
          <a:p>
            <a:pPr marL="0" lvl="0" indent="0" algn="l" rtl="0">
              <a:spcBef>
                <a:spcPts val="0"/>
              </a:spcBef>
              <a:spcAft>
                <a:spcPts val="0"/>
              </a:spcAft>
              <a:buNone/>
            </a:pPr>
            <a:r>
              <a:rPr lang="en"/>
              <a:t>2.4.d</a:t>
            </a:r>
            <a:endParaRPr/>
          </a:p>
          <a:p>
            <a:pPr marL="0" lvl="0" indent="0" algn="l" rtl="0">
              <a:spcBef>
                <a:spcPts val="0"/>
              </a:spcBef>
              <a:spcAft>
                <a:spcPts val="0"/>
              </a:spcAft>
              <a:buNone/>
            </a:pPr>
            <a:r>
              <a:rPr lang="en"/>
              <a:t>PL-259</a:t>
            </a:r>
            <a:endParaRPr/>
          </a:p>
          <a:p>
            <a:pPr marL="0" lvl="0" indent="0" algn="l" rtl="0">
              <a:spcBef>
                <a:spcPts val="0"/>
              </a:spcBef>
              <a:spcAft>
                <a:spcPts val="0"/>
              </a:spcAft>
              <a:buNone/>
            </a:pPr>
            <a:r>
              <a:rPr lang="en"/>
              <a:t>SO-239</a:t>
            </a:r>
            <a:endParaRPr/>
          </a:p>
          <a:p>
            <a:pPr marL="0" lvl="0" indent="0" algn="l" rtl="0">
              <a:spcBef>
                <a:spcPts val="0"/>
              </a:spcBef>
              <a:spcAft>
                <a:spcPts val="0"/>
              </a:spcAft>
              <a:buNone/>
            </a:pPr>
            <a:r>
              <a:rPr lang="en"/>
              <a:t>BNC male and female</a:t>
            </a:r>
            <a:endParaRPr/>
          </a:p>
          <a:p>
            <a:pPr marL="0" lvl="0" indent="0" algn="l" rtl="0">
              <a:spcBef>
                <a:spcPts val="0"/>
              </a:spcBef>
              <a:spcAft>
                <a:spcPts val="0"/>
              </a:spcAft>
              <a:buNone/>
            </a:pPr>
            <a:r>
              <a:rPr lang="en"/>
              <a:t>Gender changers/couplers match genders to cables and RF attachment points.  Male to male, male to female, female to female.</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a:t>2.5.a  </a:t>
            </a:r>
            <a:endParaRPr/>
          </a:p>
          <a:p>
            <a:pPr marL="0" lvl="0" indent="0" algn="l" rtl="0">
              <a:spcBef>
                <a:spcPts val="0"/>
              </a:spcBef>
              <a:spcAft>
                <a:spcPts val="0"/>
              </a:spcAft>
              <a:buNone/>
            </a:pPr>
            <a:r>
              <a:rPr lang="en"/>
              <a:t>As with all ham radio communication, the intent is that all communication is done with the minimum power level required to complete the communication exchange within the power levels allowed by regulations.   If exceeding the minimum power levels to transmit, then it is possible that the transmitted signal will travel further distances than necessary and possibly interfere with other radio traffic on the same frequencies.</a:t>
            </a:r>
            <a:endParaRPr/>
          </a:p>
          <a:p>
            <a:pPr marL="0" lvl="0" indent="0" algn="l" rtl="0">
              <a:spcBef>
                <a:spcPts val="0"/>
              </a:spcBef>
              <a:spcAft>
                <a:spcPts val="0"/>
              </a:spcAft>
              <a:buNone/>
            </a:pPr>
            <a:r>
              <a:rPr lang="en"/>
              <a:t>Another potential for interference is at the location the EMCOMM station is located at.  If too much power is being transmitted, some nearby receivers/transceivers may have internal circuits overloaded and have their processing of received signals interfered with causing loss of intelligibility or mixing with transmitted signals causing the broadcast of unintelligible messages.</a:t>
            </a:r>
            <a:endParaRPr/>
          </a:p>
          <a:p>
            <a:pPr marL="0" lvl="0" indent="0" algn="l" rtl="0">
              <a:spcBef>
                <a:spcPts val="0"/>
              </a:spcBef>
              <a:spcAft>
                <a:spcPts val="0"/>
              </a:spcAft>
              <a:buNone/>
            </a:pPr>
            <a:endParaRPr/>
          </a:p>
          <a:p>
            <a:pPr marL="0" lvl="0" indent="0" algn="l" rtl="0">
              <a:spcBef>
                <a:spcPts val="0"/>
              </a:spcBef>
              <a:spcAft>
                <a:spcPts val="0"/>
              </a:spcAft>
              <a:buNone/>
            </a:pPr>
            <a:r>
              <a:rPr lang="en"/>
              <a:t>2.5.b</a:t>
            </a:r>
            <a:endParaRPr/>
          </a:p>
          <a:p>
            <a:pPr marL="0" lvl="0" indent="0" algn="l" rtl="0">
              <a:spcBef>
                <a:spcPts val="0"/>
              </a:spcBef>
              <a:spcAft>
                <a:spcPts val="0"/>
              </a:spcAft>
              <a:buNone/>
            </a:pPr>
            <a:r>
              <a:rPr lang="en"/>
              <a:t>Lead Acid batteries:</a:t>
            </a:r>
            <a:endParaRPr/>
          </a:p>
          <a:p>
            <a:pPr marL="0" lvl="0" indent="0" algn="l" rtl="0">
              <a:spcBef>
                <a:spcPts val="0"/>
              </a:spcBef>
              <a:spcAft>
                <a:spcPts val="0"/>
              </a:spcAft>
              <a:buNone/>
            </a:pPr>
            <a:r>
              <a:rPr lang="en"/>
              <a:t>Advantages: Rechargable, Large Amp Hour (AH) capacity, low cost per AH, simpler charging circuits</a:t>
            </a:r>
            <a:endParaRPr/>
          </a:p>
          <a:p>
            <a:pPr marL="0" lvl="0" indent="0" algn="l" rtl="0">
              <a:spcBef>
                <a:spcPts val="0"/>
              </a:spcBef>
              <a:spcAft>
                <a:spcPts val="0"/>
              </a:spcAft>
              <a:buNone/>
            </a:pPr>
            <a:r>
              <a:rPr lang="en"/>
              <a:t>Disadvantages: Heavy weight, possibility to damage if discharged too deeply reducing service life, exposure to hazardous chemicals and gases if improperly charged or handled, weakened power output in low temps</a:t>
            </a:r>
            <a:endParaRPr/>
          </a:p>
          <a:p>
            <a:pPr marL="0" lvl="0" indent="0" algn="l" rtl="0">
              <a:spcBef>
                <a:spcPts val="0"/>
              </a:spcBef>
              <a:spcAft>
                <a:spcPts val="0"/>
              </a:spcAft>
              <a:buNone/>
            </a:pPr>
            <a:endParaRPr/>
          </a:p>
          <a:p>
            <a:pPr marL="0" lvl="0" indent="0" algn="l" rtl="0">
              <a:spcBef>
                <a:spcPts val="0"/>
              </a:spcBef>
              <a:spcAft>
                <a:spcPts val="0"/>
              </a:spcAft>
              <a:buNone/>
            </a:pPr>
            <a:r>
              <a:rPr lang="en"/>
              <a:t>NiCad (Nickel Cadmium) batteries:</a:t>
            </a:r>
            <a:endParaRPr/>
          </a:p>
          <a:p>
            <a:pPr marL="0" lvl="0" indent="0" algn="l" rtl="0">
              <a:spcBef>
                <a:spcPts val="0"/>
              </a:spcBef>
              <a:spcAft>
                <a:spcPts val="0"/>
              </a:spcAft>
              <a:buNone/>
            </a:pPr>
            <a:r>
              <a:rPr lang="en"/>
              <a:t>Advantages: Rechargeable, inexpensive for rechargeable battery class of batteries,  simpler charging circuits</a:t>
            </a:r>
            <a:endParaRPr/>
          </a:p>
          <a:p>
            <a:pPr marL="0" lvl="0" indent="0" algn="l" rtl="0">
              <a:spcBef>
                <a:spcPts val="0"/>
              </a:spcBef>
              <a:spcAft>
                <a:spcPts val="0"/>
              </a:spcAft>
              <a:buNone/>
            </a:pPr>
            <a:r>
              <a:rPr lang="en"/>
              <a:t>Disadvantages: Designed mainly for small electronics use so does not scale up for high AH requirements, lower service life of batteries with lower charge/recharge cycles, possibility of “memory” problem if battery cells/banks lose capacity over time and thus becomes unusable, sensitive to lower temps</a:t>
            </a:r>
            <a:endParaRPr/>
          </a:p>
          <a:p>
            <a:pPr marL="0" lvl="0" indent="0" algn="l" rtl="0">
              <a:spcBef>
                <a:spcPts val="0"/>
              </a:spcBef>
              <a:spcAft>
                <a:spcPts val="0"/>
              </a:spcAft>
              <a:buNone/>
            </a:pPr>
            <a:endParaRPr/>
          </a:p>
          <a:p>
            <a:pPr marL="0" lvl="0" indent="0" algn="l" rtl="0">
              <a:spcBef>
                <a:spcPts val="0"/>
              </a:spcBef>
              <a:spcAft>
                <a:spcPts val="0"/>
              </a:spcAft>
              <a:buNone/>
            </a:pPr>
            <a:r>
              <a:rPr lang="en"/>
              <a:t>NiMh (Nickel Metal Hydride) batteries:</a:t>
            </a:r>
            <a:endParaRPr/>
          </a:p>
          <a:p>
            <a:pPr marL="0" lvl="0" indent="0" algn="l" rtl="0">
              <a:spcBef>
                <a:spcPts val="0"/>
              </a:spcBef>
              <a:spcAft>
                <a:spcPts val="0"/>
              </a:spcAft>
              <a:buClr>
                <a:schemeClr val="dk1"/>
              </a:buClr>
              <a:buSzPts val="1100"/>
              <a:buFont typeface="Arial"/>
              <a:buNone/>
            </a:pPr>
            <a:r>
              <a:rPr lang="en">
                <a:solidFill>
                  <a:schemeClr val="dk1"/>
                </a:solidFill>
              </a:rPr>
              <a:t>Advantages: Rechargeable, relatively inexpensive for rechargeable battery class of batteries, simpler charging circuits</a:t>
            </a:r>
            <a:endParaRPr>
              <a:solidFill>
                <a:schemeClr val="dk1"/>
              </a:solidFill>
            </a:endParaRPr>
          </a:p>
          <a:p>
            <a:pPr marL="0" lvl="0" indent="0" algn="l" rtl="0">
              <a:spcBef>
                <a:spcPts val="0"/>
              </a:spcBef>
              <a:spcAft>
                <a:spcPts val="0"/>
              </a:spcAft>
              <a:buNone/>
            </a:pPr>
            <a:r>
              <a:rPr lang="en">
                <a:solidFill>
                  <a:schemeClr val="dk1"/>
                </a:solidFill>
              </a:rPr>
              <a:t>Disadvantages: Designed mainly for small electronics use so does not scale up for high AH requirements, lower service life of batteries with lower charge/recharge cycles.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LiIon (Lithium ion) batteries:</a:t>
            </a:r>
            <a:endParaRPr>
              <a:solidFill>
                <a:schemeClr val="dk1"/>
              </a:solidFill>
            </a:endParaRPr>
          </a:p>
          <a:p>
            <a:pPr marL="0" lvl="0" indent="0" algn="l" rtl="0">
              <a:spcBef>
                <a:spcPts val="0"/>
              </a:spcBef>
              <a:spcAft>
                <a:spcPts val="0"/>
              </a:spcAft>
              <a:buNone/>
            </a:pPr>
            <a:r>
              <a:rPr lang="en">
                <a:solidFill>
                  <a:schemeClr val="dk1"/>
                </a:solidFill>
              </a:rPr>
              <a:t>Advantages: Rechargeable, lightweight for AHs provided, small physical size for AH provided, design scales from lower power requirements and battery size to very large capacity batteries with high AHs. Not sensitive to low temps.</a:t>
            </a:r>
            <a:endParaRPr>
              <a:solidFill>
                <a:schemeClr val="dk1"/>
              </a:solidFill>
            </a:endParaRPr>
          </a:p>
          <a:p>
            <a:pPr marL="0" lvl="0" indent="0" algn="l" rtl="0">
              <a:spcBef>
                <a:spcPts val="0"/>
              </a:spcBef>
              <a:spcAft>
                <a:spcPts val="0"/>
              </a:spcAft>
              <a:buNone/>
            </a:pPr>
            <a:r>
              <a:rPr lang="en">
                <a:solidFill>
                  <a:schemeClr val="dk1"/>
                </a:solidFill>
              </a:rPr>
              <a:t>Disadvantages: Cost is high, more complex charging circuitry is required to properly charge</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Alkaline batteries:</a:t>
            </a:r>
            <a:endParaRPr>
              <a:solidFill>
                <a:schemeClr val="dk1"/>
              </a:solidFill>
            </a:endParaRPr>
          </a:p>
          <a:p>
            <a:pPr marL="0" lvl="0" indent="0" algn="l" rtl="0">
              <a:spcBef>
                <a:spcPts val="0"/>
              </a:spcBef>
              <a:spcAft>
                <a:spcPts val="0"/>
              </a:spcAft>
              <a:buNone/>
            </a:pPr>
            <a:r>
              <a:rPr lang="en">
                <a:solidFill>
                  <a:schemeClr val="dk1"/>
                </a:solidFill>
              </a:rPr>
              <a:t>Advantages: Inexpensive, highly available and common</a:t>
            </a:r>
            <a:endParaRPr>
              <a:solidFill>
                <a:schemeClr val="dk1"/>
              </a:solidFill>
            </a:endParaRPr>
          </a:p>
          <a:p>
            <a:pPr marL="0" lvl="0" indent="0" algn="l" rtl="0">
              <a:spcBef>
                <a:spcPts val="0"/>
              </a:spcBef>
              <a:spcAft>
                <a:spcPts val="0"/>
              </a:spcAft>
              <a:buNone/>
            </a:pPr>
            <a:r>
              <a:rPr lang="en">
                <a:solidFill>
                  <a:schemeClr val="dk1"/>
                </a:solidFill>
              </a:rPr>
              <a:t>Disadvantages: Non-rechargeable, do not scale to high AH requirements, potential of leakage with older batteries that damage electronics, sensitive to environmental temperature changes and weaken in low temps</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Lithium Batteries:</a:t>
            </a:r>
            <a:endParaRPr>
              <a:solidFill>
                <a:schemeClr val="dk1"/>
              </a:solidFill>
            </a:endParaRPr>
          </a:p>
          <a:p>
            <a:pPr marL="0" lvl="0" indent="0" algn="l" rtl="0">
              <a:spcBef>
                <a:spcPts val="0"/>
              </a:spcBef>
              <a:spcAft>
                <a:spcPts val="0"/>
              </a:spcAft>
              <a:buNone/>
            </a:pPr>
            <a:r>
              <a:rPr lang="en">
                <a:solidFill>
                  <a:schemeClr val="dk1"/>
                </a:solidFill>
              </a:rPr>
              <a:t>Advantages: lightweight, long battery life that stays at higher output voltage longer before dropping, good operations in low temperatures, no leakage when older to damage electronics</a:t>
            </a:r>
            <a:endParaRPr>
              <a:solidFill>
                <a:schemeClr val="dk1"/>
              </a:solidFill>
            </a:endParaRPr>
          </a:p>
          <a:p>
            <a:pPr marL="0" lvl="0" indent="0" algn="l" rtl="0">
              <a:spcBef>
                <a:spcPts val="0"/>
              </a:spcBef>
              <a:spcAft>
                <a:spcPts val="0"/>
              </a:spcAft>
              <a:buNone/>
            </a:pPr>
            <a:r>
              <a:rPr lang="en">
                <a:solidFill>
                  <a:schemeClr val="dk1"/>
                </a:solidFill>
              </a:rPr>
              <a:t>Disadvantages: expensive, non rechargeable,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g114ee6dcff7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1" name="Google Shape;411;g114ee6dcff7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2.5 mins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g114ee6dcff7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8" name="Google Shape;418;g114ee6dcff7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2.5 mins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114ee6dcff7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114ee6dcff7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1 min</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g114ee6dcff7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3" name="Google Shape;433;g114ee6dcff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1 mins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114c3ba59b4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114c3ba59b4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g114ee6dcff7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1" name="Google Shape;441;g114ee6dcff7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1 min</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114ee6dcff7_0_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9" name="Google Shape;449;g114ee6dcff7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1 min</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114ee6dcff7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7" name="Google Shape;457;g114ee6dcff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2.5 mins</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g114ee6dcff7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5" name="Google Shape;465;g114ee6dcff7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2.5 mins</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g114c3ba59b4_0_3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3" name="Google Shape;473;g114c3ba59b4_0_3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4 mins</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g114c3ba59b4_0_3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1" name="Google Shape;481;g114c3ba59b4_0_3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1 min</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g114c3ba59b4_0_3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8" name="Google Shape;488;g114c3ba59b4_0_3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Any extra time</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g114ee6dcff7_1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4" name="Google Shape;494;g114ee6dcff7_1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14c3ba59b4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114c3ba59b4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1 min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11516a762f1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11516a762f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1 min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114c3ba59b4_0_2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114c3ba59b4_0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30 seconds</a:t>
            </a:r>
            <a:endParaRPr/>
          </a:p>
          <a:p>
            <a:pPr marL="0" lvl="0" indent="0" algn="l" rtl="0">
              <a:spcBef>
                <a:spcPts val="0"/>
              </a:spcBef>
              <a:spcAft>
                <a:spcPts val="0"/>
              </a:spcAft>
              <a:buNone/>
            </a:pPr>
            <a:endParaRPr/>
          </a:p>
          <a:p>
            <a:pPr marL="0" lvl="0" indent="0" algn="l" rtl="0">
              <a:spcBef>
                <a:spcPts val="0"/>
              </a:spcBef>
              <a:spcAft>
                <a:spcPts val="0"/>
              </a:spcAft>
              <a:buNone/>
            </a:pPr>
            <a:r>
              <a:rPr lang="en"/>
              <a:t>EC=Emergency Coordinator</a:t>
            </a:r>
            <a:endParaRPr/>
          </a:p>
          <a:p>
            <a:pPr marL="0" lvl="0" indent="0" algn="l" rtl="0">
              <a:spcBef>
                <a:spcPts val="0"/>
              </a:spcBef>
              <a:spcAft>
                <a:spcPts val="0"/>
              </a:spcAft>
              <a:buNone/>
            </a:pPr>
            <a:r>
              <a:rPr lang="en"/>
              <a:t>AEC=Assistant Emergency Coordinator</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114ee6dcff7_1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114ee6dcff7_1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30 seconds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1159f8766aa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1159f8766aa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1 min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114c3ba59b4_0_2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5" name="Google Shape;355;g114c3ba59b4_0_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Doug 5 mins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114c3ba59b4_0_2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114c3ba59b4_0_2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Keith 5 mins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10"/>
        <p:cNvGrpSpPr/>
        <p:nvPr/>
      </p:nvGrpSpPr>
      <p:grpSpPr>
        <a:xfrm>
          <a:off x="0" y="0"/>
          <a:ext cx="0" cy="0"/>
          <a:chOff x="0" y="0"/>
          <a:chExt cx="0" cy="0"/>
        </a:xfrm>
      </p:grpSpPr>
      <p:grpSp>
        <p:nvGrpSpPr>
          <p:cNvPr id="11" name="Google Shape;11;p2"/>
          <p:cNvGrpSpPr/>
          <p:nvPr/>
        </p:nvGrpSpPr>
        <p:grpSpPr>
          <a:xfrm>
            <a:off x="7343003" y="3409675"/>
            <a:ext cx="1691422" cy="1732548"/>
            <a:chOff x="7343003" y="3409675"/>
            <a:chExt cx="1691422" cy="1732548"/>
          </a:xfrm>
        </p:grpSpPr>
        <p:grpSp>
          <p:nvGrpSpPr>
            <p:cNvPr id="12" name="Google Shape;12;p2"/>
            <p:cNvGrpSpPr/>
            <p:nvPr/>
          </p:nvGrpSpPr>
          <p:grpSpPr>
            <a:xfrm>
              <a:off x="7343003" y="4453711"/>
              <a:ext cx="316800" cy="688513"/>
              <a:chOff x="7343003" y="4453711"/>
              <a:chExt cx="316800" cy="688513"/>
            </a:xfrm>
          </p:grpSpPr>
          <p:sp>
            <p:nvSpPr>
              <p:cNvPr id="13" name="Google Shape;13;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a:off x="7801210" y="4105700"/>
              <a:ext cx="316800" cy="1036523"/>
              <a:chOff x="7801210" y="4105700"/>
              <a:chExt cx="316800" cy="1036523"/>
            </a:xfrm>
          </p:grpSpPr>
          <p:sp>
            <p:nvSpPr>
              <p:cNvPr id="16" name="Google Shape;16;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19;p2"/>
            <p:cNvGrpSpPr/>
            <p:nvPr/>
          </p:nvGrpSpPr>
          <p:grpSpPr>
            <a:xfrm>
              <a:off x="8259418" y="3757688"/>
              <a:ext cx="316800" cy="1384535"/>
              <a:chOff x="8259418" y="3757688"/>
              <a:chExt cx="316800" cy="1384535"/>
            </a:xfrm>
          </p:grpSpPr>
          <p:sp>
            <p:nvSpPr>
              <p:cNvPr id="20" name="Google Shape;20;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24;p2"/>
            <p:cNvGrpSpPr/>
            <p:nvPr/>
          </p:nvGrpSpPr>
          <p:grpSpPr>
            <a:xfrm>
              <a:off x="8717625" y="3409675"/>
              <a:ext cx="316800" cy="1732548"/>
              <a:chOff x="8717625" y="3409675"/>
              <a:chExt cx="316800" cy="1732548"/>
            </a:xfrm>
          </p:grpSpPr>
          <p:sp>
            <p:nvSpPr>
              <p:cNvPr id="25" name="Google Shape;25;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0" name="Google Shape;30;p2"/>
          <p:cNvGrpSpPr/>
          <p:nvPr/>
        </p:nvGrpSpPr>
        <p:grpSpPr>
          <a:xfrm>
            <a:off x="5043503" y="0"/>
            <a:ext cx="3814072" cy="3839102"/>
            <a:chOff x="5043503" y="0"/>
            <a:chExt cx="3814072" cy="3839102"/>
          </a:xfrm>
        </p:grpSpPr>
        <p:sp>
          <p:nvSpPr>
            <p:cNvPr id="31" name="Google Shape;31;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2"/>
            <p:cNvGrpSpPr/>
            <p:nvPr/>
          </p:nvGrpSpPr>
          <p:grpSpPr>
            <a:xfrm>
              <a:off x="7647812" y="2704283"/>
              <a:ext cx="635219" cy="635219"/>
              <a:chOff x="6725724" y="2701260"/>
              <a:chExt cx="1208101" cy="1208100"/>
            </a:xfrm>
          </p:grpSpPr>
          <p:sp>
            <p:nvSpPr>
              <p:cNvPr id="34" name="Google Shape;34;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 name="Google Shape;37;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 name="Google Shape;38;p2"/>
            <p:cNvGrpSpPr/>
            <p:nvPr/>
          </p:nvGrpSpPr>
          <p:grpSpPr>
            <a:xfrm>
              <a:off x="7952720" y="179238"/>
              <a:ext cx="873165" cy="873003"/>
              <a:chOff x="7754428" y="208725"/>
              <a:chExt cx="541800" cy="541800"/>
            </a:xfrm>
          </p:grpSpPr>
          <p:sp>
            <p:nvSpPr>
              <p:cNvPr id="39" name="Google Shape;39;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 name="Google Shape;41;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8" name="Google Shape;48;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9" name="Google Shape;49;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4"/>
        <p:cNvGrpSpPr/>
        <p:nvPr/>
      </p:nvGrpSpPr>
      <p:grpSpPr>
        <a:xfrm>
          <a:off x="0" y="0"/>
          <a:ext cx="0" cy="0"/>
          <a:chOff x="0" y="0"/>
          <a:chExt cx="0" cy="0"/>
        </a:xfrm>
      </p:grpSpPr>
      <p:grpSp>
        <p:nvGrpSpPr>
          <p:cNvPr id="145" name="Google Shape;145;p11"/>
          <p:cNvGrpSpPr/>
          <p:nvPr/>
        </p:nvGrpSpPr>
        <p:grpSpPr>
          <a:xfrm>
            <a:off x="52" y="4099200"/>
            <a:ext cx="9144036" cy="1044300"/>
            <a:chOff x="52" y="4099200"/>
            <a:chExt cx="9144036" cy="1044300"/>
          </a:xfrm>
        </p:grpSpPr>
        <p:grpSp>
          <p:nvGrpSpPr>
            <p:cNvPr id="146" name="Google Shape;146;p11"/>
            <p:cNvGrpSpPr/>
            <p:nvPr/>
          </p:nvGrpSpPr>
          <p:grpSpPr>
            <a:xfrm>
              <a:off x="52" y="4309200"/>
              <a:ext cx="231622" cy="834300"/>
              <a:chOff x="2688737" y="4301380"/>
              <a:chExt cx="231900" cy="834300"/>
            </a:xfrm>
          </p:grpSpPr>
          <p:sp>
            <p:nvSpPr>
              <p:cNvPr id="147" name="Google Shape;147;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 name="Google Shape;151;p11"/>
            <p:cNvGrpSpPr/>
            <p:nvPr/>
          </p:nvGrpSpPr>
          <p:grpSpPr>
            <a:xfrm>
              <a:off x="371406" y="4099200"/>
              <a:ext cx="231622" cy="1044300"/>
              <a:chOff x="2688737" y="4091380"/>
              <a:chExt cx="231900" cy="1044300"/>
            </a:xfrm>
          </p:grpSpPr>
          <p:sp>
            <p:nvSpPr>
              <p:cNvPr id="152" name="Google Shape;152;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 name="Google Shape;157;p11"/>
            <p:cNvGrpSpPr/>
            <p:nvPr/>
          </p:nvGrpSpPr>
          <p:grpSpPr>
            <a:xfrm>
              <a:off x="742761" y="4309200"/>
              <a:ext cx="231622" cy="834300"/>
              <a:chOff x="2688737" y="4301380"/>
              <a:chExt cx="231900" cy="834300"/>
            </a:xfrm>
          </p:grpSpPr>
          <p:sp>
            <p:nvSpPr>
              <p:cNvPr id="158" name="Google Shape;158;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 name="Google Shape;162;p11"/>
            <p:cNvGrpSpPr/>
            <p:nvPr/>
          </p:nvGrpSpPr>
          <p:grpSpPr>
            <a:xfrm>
              <a:off x="1114115" y="4518900"/>
              <a:ext cx="231622" cy="624600"/>
              <a:chOff x="2688737" y="4511080"/>
              <a:chExt cx="231900" cy="624600"/>
            </a:xfrm>
          </p:grpSpPr>
          <p:sp>
            <p:nvSpPr>
              <p:cNvPr id="163" name="Google Shape;163;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 name="Google Shape;166;p11"/>
            <p:cNvGrpSpPr/>
            <p:nvPr/>
          </p:nvGrpSpPr>
          <p:grpSpPr>
            <a:xfrm>
              <a:off x="1856753" y="4099200"/>
              <a:ext cx="231600" cy="1044300"/>
              <a:chOff x="1856753" y="4099200"/>
              <a:chExt cx="231600" cy="1044300"/>
            </a:xfrm>
          </p:grpSpPr>
          <p:sp>
            <p:nvSpPr>
              <p:cNvPr id="167" name="Google Shape;167;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 name="Google Shape;172;p11"/>
            <p:cNvGrpSpPr/>
            <p:nvPr/>
          </p:nvGrpSpPr>
          <p:grpSpPr>
            <a:xfrm>
              <a:off x="2228107" y="4309200"/>
              <a:ext cx="231600" cy="834300"/>
              <a:chOff x="2228107" y="4309200"/>
              <a:chExt cx="231600" cy="834300"/>
            </a:xfrm>
          </p:grpSpPr>
          <p:sp>
            <p:nvSpPr>
              <p:cNvPr id="173" name="Google Shape;173;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7" name="Google Shape;177;p11"/>
            <p:cNvGrpSpPr/>
            <p:nvPr/>
          </p:nvGrpSpPr>
          <p:grpSpPr>
            <a:xfrm>
              <a:off x="2599462" y="4518900"/>
              <a:ext cx="231600" cy="624600"/>
              <a:chOff x="2599462" y="4518900"/>
              <a:chExt cx="231600" cy="624600"/>
            </a:xfrm>
          </p:grpSpPr>
          <p:sp>
            <p:nvSpPr>
              <p:cNvPr id="178" name="Google Shape;178;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1" name="Google Shape;181;p11"/>
            <p:cNvGrpSpPr/>
            <p:nvPr/>
          </p:nvGrpSpPr>
          <p:grpSpPr>
            <a:xfrm>
              <a:off x="3342171" y="4099200"/>
              <a:ext cx="231600" cy="1044300"/>
              <a:chOff x="3342171" y="4099200"/>
              <a:chExt cx="231600" cy="1044300"/>
            </a:xfrm>
          </p:grpSpPr>
          <p:sp>
            <p:nvSpPr>
              <p:cNvPr id="182" name="Google Shape;182;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 name="Google Shape;187;p11"/>
            <p:cNvGrpSpPr/>
            <p:nvPr/>
          </p:nvGrpSpPr>
          <p:grpSpPr>
            <a:xfrm>
              <a:off x="3713525" y="4309200"/>
              <a:ext cx="231600" cy="834300"/>
              <a:chOff x="3713525" y="4309200"/>
              <a:chExt cx="231600" cy="834300"/>
            </a:xfrm>
          </p:grpSpPr>
          <p:sp>
            <p:nvSpPr>
              <p:cNvPr id="188" name="Google Shape;188;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 name="Google Shape;192;p11"/>
            <p:cNvGrpSpPr/>
            <p:nvPr/>
          </p:nvGrpSpPr>
          <p:grpSpPr>
            <a:xfrm>
              <a:off x="1485398" y="4309200"/>
              <a:ext cx="231600" cy="834300"/>
              <a:chOff x="1485398" y="4309200"/>
              <a:chExt cx="231600" cy="834300"/>
            </a:xfrm>
          </p:grpSpPr>
          <p:sp>
            <p:nvSpPr>
              <p:cNvPr id="193" name="Google Shape;193;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7" name="Google Shape;197;p11"/>
            <p:cNvGrpSpPr/>
            <p:nvPr/>
          </p:nvGrpSpPr>
          <p:grpSpPr>
            <a:xfrm>
              <a:off x="4084879" y="4518900"/>
              <a:ext cx="231600" cy="624600"/>
              <a:chOff x="4084879" y="4518900"/>
              <a:chExt cx="231600" cy="624600"/>
            </a:xfrm>
          </p:grpSpPr>
          <p:sp>
            <p:nvSpPr>
              <p:cNvPr id="198" name="Google Shape;198;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1" name="Google Shape;201;p11"/>
            <p:cNvGrpSpPr/>
            <p:nvPr/>
          </p:nvGrpSpPr>
          <p:grpSpPr>
            <a:xfrm>
              <a:off x="2970816" y="4309200"/>
              <a:ext cx="231600" cy="834300"/>
              <a:chOff x="2970816" y="4309200"/>
              <a:chExt cx="231600" cy="834300"/>
            </a:xfrm>
          </p:grpSpPr>
          <p:sp>
            <p:nvSpPr>
              <p:cNvPr id="202" name="Google Shape;202;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6" name="Google Shape;206;p11"/>
            <p:cNvGrpSpPr/>
            <p:nvPr/>
          </p:nvGrpSpPr>
          <p:grpSpPr>
            <a:xfrm>
              <a:off x="4456234" y="4309200"/>
              <a:ext cx="231600" cy="834300"/>
              <a:chOff x="4456234" y="4309200"/>
              <a:chExt cx="231600" cy="834300"/>
            </a:xfrm>
          </p:grpSpPr>
          <p:sp>
            <p:nvSpPr>
              <p:cNvPr id="207" name="Google Shape;207;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1" name="Google Shape;211;p11"/>
            <p:cNvGrpSpPr/>
            <p:nvPr/>
          </p:nvGrpSpPr>
          <p:grpSpPr>
            <a:xfrm>
              <a:off x="4827588" y="4099200"/>
              <a:ext cx="231600" cy="1044300"/>
              <a:chOff x="4827588" y="4099200"/>
              <a:chExt cx="231600" cy="1044300"/>
            </a:xfrm>
          </p:grpSpPr>
          <p:sp>
            <p:nvSpPr>
              <p:cNvPr id="212" name="Google Shape;212;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 name="Google Shape;217;p11"/>
            <p:cNvGrpSpPr/>
            <p:nvPr/>
          </p:nvGrpSpPr>
          <p:grpSpPr>
            <a:xfrm>
              <a:off x="5198943" y="4309200"/>
              <a:ext cx="231600" cy="834300"/>
              <a:chOff x="5198943" y="4309200"/>
              <a:chExt cx="231600" cy="834300"/>
            </a:xfrm>
          </p:grpSpPr>
          <p:sp>
            <p:nvSpPr>
              <p:cNvPr id="218" name="Google Shape;218;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2" name="Google Shape;222;p11"/>
            <p:cNvGrpSpPr/>
            <p:nvPr/>
          </p:nvGrpSpPr>
          <p:grpSpPr>
            <a:xfrm>
              <a:off x="5570297" y="4518900"/>
              <a:ext cx="231600" cy="624600"/>
              <a:chOff x="5570297" y="4518900"/>
              <a:chExt cx="231600" cy="624600"/>
            </a:xfrm>
          </p:grpSpPr>
          <p:sp>
            <p:nvSpPr>
              <p:cNvPr id="223" name="Google Shape;223;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6" name="Google Shape;226;p11"/>
            <p:cNvGrpSpPr/>
            <p:nvPr/>
          </p:nvGrpSpPr>
          <p:grpSpPr>
            <a:xfrm>
              <a:off x="5941652" y="4309200"/>
              <a:ext cx="231600" cy="834300"/>
              <a:chOff x="5941652" y="4309200"/>
              <a:chExt cx="231600" cy="834300"/>
            </a:xfrm>
          </p:grpSpPr>
          <p:sp>
            <p:nvSpPr>
              <p:cNvPr id="227" name="Google Shape;227;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1" name="Google Shape;231;p11"/>
            <p:cNvGrpSpPr/>
            <p:nvPr/>
          </p:nvGrpSpPr>
          <p:grpSpPr>
            <a:xfrm>
              <a:off x="6313006" y="4099200"/>
              <a:ext cx="231600" cy="1044300"/>
              <a:chOff x="6313006" y="4099200"/>
              <a:chExt cx="231600" cy="1044300"/>
            </a:xfrm>
          </p:grpSpPr>
          <p:sp>
            <p:nvSpPr>
              <p:cNvPr id="232" name="Google Shape;232;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 name="Google Shape;237;p11"/>
            <p:cNvGrpSpPr/>
            <p:nvPr/>
          </p:nvGrpSpPr>
          <p:grpSpPr>
            <a:xfrm>
              <a:off x="6684361" y="4309200"/>
              <a:ext cx="231600" cy="834300"/>
              <a:chOff x="6684361" y="4309200"/>
              <a:chExt cx="231600" cy="834300"/>
            </a:xfrm>
          </p:grpSpPr>
          <p:sp>
            <p:nvSpPr>
              <p:cNvPr id="238" name="Google Shape;238;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2" name="Google Shape;242;p11"/>
            <p:cNvGrpSpPr/>
            <p:nvPr/>
          </p:nvGrpSpPr>
          <p:grpSpPr>
            <a:xfrm>
              <a:off x="7055715" y="4518900"/>
              <a:ext cx="231600" cy="624600"/>
              <a:chOff x="7055715" y="4518900"/>
              <a:chExt cx="231600" cy="624600"/>
            </a:xfrm>
          </p:grpSpPr>
          <p:sp>
            <p:nvSpPr>
              <p:cNvPr id="243" name="Google Shape;243;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11"/>
            <p:cNvGrpSpPr/>
            <p:nvPr/>
          </p:nvGrpSpPr>
          <p:grpSpPr>
            <a:xfrm>
              <a:off x="7798424" y="4099200"/>
              <a:ext cx="231600" cy="1044300"/>
              <a:chOff x="7798424" y="4099200"/>
              <a:chExt cx="231600" cy="1044300"/>
            </a:xfrm>
          </p:grpSpPr>
          <p:sp>
            <p:nvSpPr>
              <p:cNvPr id="247" name="Google Shape;247;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 name="Google Shape;252;p11"/>
            <p:cNvGrpSpPr/>
            <p:nvPr/>
          </p:nvGrpSpPr>
          <p:grpSpPr>
            <a:xfrm>
              <a:off x="8169779" y="4309200"/>
              <a:ext cx="231600" cy="834300"/>
              <a:chOff x="8169779" y="4309200"/>
              <a:chExt cx="231600" cy="834300"/>
            </a:xfrm>
          </p:grpSpPr>
          <p:sp>
            <p:nvSpPr>
              <p:cNvPr id="253" name="Google Shape;253;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7" name="Google Shape;257;p11"/>
            <p:cNvGrpSpPr/>
            <p:nvPr/>
          </p:nvGrpSpPr>
          <p:grpSpPr>
            <a:xfrm>
              <a:off x="7427070" y="4309200"/>
              <a:ext cx="231600" cy="834300"/>
              <a:chOff x="7427070" y="4309200"/>
              <a:chExt cx="231600" cy="834300"/>
            </a:xfrm>
          </p:grpSpPr>
          <p:sp>
            <p:nvSpPr>
              <p:cNvPr id="258" name="Google Shape;258;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2" name="Google Shape;262;p11"/>
            <p:cNvGrpSpPr/>
            <p:nvPr/>
          </p:nvGrpSpPr>
          <p:grpSpPr>
            <a:xfrm>
              <a:off x="8541133" y="4518900"/>
              <a:ext cx="231600" cy="624600"/>
              <a:chOff x="8541133" y="4518900"/>
              <a:chExt cx="231600" cy="624600"/>
            </a:xfrm>
          </p:grpSpPr>
          <p:sp>
            <p:nvSpPr>
              <p:cNvPr id="263" name="Google Shape;263;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 name="Google Shape;266;p11"/>
            <p:cNvGrpSpPr/>
            <p:nvPr/>
          </p:nvGrpSpPr>
          <p:grpSpPr>
            <a:xfrm>
              <a:off x="8912488" y="4309200"/>
              <a:ext cx="231600" cy="834300"/>
              <a:chOff x="8912488" y="4309200"/>
              <a:chExt cx="231600" cy="834300"/>
            </a:xfrm>
          </p:grpSpPr>
          <p:sp>
            <p:nvSpPr>
              <p:cNvPr id="267" name="Google Shape;267;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71" name="Google Shape;271;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72" name="Google Shape;272;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rm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0"/>
              </a:spcBef>
              <a:spcAft>
                <a:spcPts val="0"/>
              </a:spcAft>
              <a:buClr>
                <a:schemeClr val="lt1"/>
              </a:buClr>
              <a:buSzPts val="1100"/>
              <a:buChar char="○"/>
              <a:defRPr>
                <a:solidFill>
                  <a:schemeClr val="lt1"/>
                </a:solidFill>
              </a:defRPr>
            </a:lvl2pPr>
            <a:lvl3pPr marL="1371600" lvl="2" indent="-298450" algn="ctr">
              <a:spcBef>
                <a:spcPts val="0"/>
              </a:spcBef>
              <a:spcAft>
                <a:spcPts val="0"/>
              </a:spcAft>
              <a:buClr>
                <a:schemeClr val="lt1"/>
              </a:buClr>
              <a:buSzPts val="1100"/>
              <a:buChar char="■"/>
              <a:defRPr>
                <a:solidFill>
                  <a:schemeClr val="lt1"/>
                </a:solidFill>
              </a:defRPr>
            </a:lvl3pPr>
            <a:lvl4pPr marL="1828800" lvl="3" indent="-298450" algn="ctr">
              <a:spcBef>
                <a:spcPts val="0"/>
              </a:spcBef>
              <a:spcAft>
                <a:spcPts val="0"/>
              </a:spcAft>
              <a:buClr>
                <a:schemeClr val="lt1"/>
              </a:buClr>
              <a:buSzPts val="1100"/>
              <a:buChar char="●"/>
              <a:defRPr>
                <a:solidFill>
                  <a:schemeClr val="lt1"/>
                </a:solidFill>
              </a:defRPr>
            </a:lvl4pPr>
            <a:lvl5pPr marL="2286000" lvl="4" indent="-298450" algn="ctr">
              <a:spcBef>
                <a:spcPts val="0"/>
              </a:spcBef>
              <a:spcAft>
                <a:spcPts val="0"/>
              </a:spcAft>
              <a:buClr>
                <a:schemeClr val="lt1"/>
              </a:buClr>
              <a:buSzPts val="1100"/>
              <a:buChar char="○"/>
              <a:defRPr>
                <a:solidFill>
                  <a:schemeClr val="lt1"/>
                </a:solidFill>
              </a:defRPr>
            </a:lvl5pPr>
            <a:lvl6pPr marL="2743200" lvl="5" indent="-298450" algn="ctr">
              <a:spcBef>
                <a:spcPts val="0"/>
              </a:spcBef>
              <a:spcAft>
                <a:spcPts val="0"/>
              </a:spcAft>
              <a:buClr>
                <a:schemeClr val="lt1"/>
              </a:buClr>
              <a:buSzPts val="1100"/>
              <a:buChar char="■"/>
              <a:defRPr>
                <a:solidFill>
                  <a:schemeClr val="lt1"/>
                </a:solidFill>
              </a:defRPr>
            </a:lvl6pPr>
            <a:lvl7pPr marL="3200400" lvl="6" indent="-298450" algn="ctr">
              <a:spcBef>
                <a:spcPts val="0"/>
              </a:spcBef>
              <a:spcAft>
                <a:spcPts val="0"/>
              </a:spcAft>
              <a:buClr>
                <a:schemeClr val="lt1"/>
              </a:buClr>
              <a:buSzPts val="1100"/>
              <a:buChar char="●"/>
              <a:defRPr>
                <a:solidFill>
                  <a:schemeClr val="lt1"/>
                </a:solidFill>
              </a:defRPr>
            </a:lvl7pPr>
            <a:lvl8pPr marL="3657600" lvl="7" indent="-298450" algn="ctr">
              <a:spcBef>
                <a:spcPts val="0"/>
              </a:spcBef>
              <a:spcAft>
                <a:spcPts val="0"/>
              </a:spcAft>
              <a:buClr>
                <a:schemeClr val="lt1"/>
              </a:buClr>
              <a:buSzPts val="1100"/>
              <a:buChar char="○"/>
              <a:defRPr>
                <a:solidFill>
                  <a:schemeClr val="lt1"/>
                </a:solidFill>
              </a:defRPr>
            </a:lvl8pPr>
            <a:lvl9pPr marL="4114800" lvl="8" indent="-298450" algn="ctr">
              <a:spcBef>
                <a:spcPts val="0"/>
              </a:spcBef>
              <a:spcAft>
                <a:spcPts val="0"/>
              </a:spcAft>
              <a:buClr>
                <a:schemeClr val="lt1"/>
              </a:buClr>
              <a:buSzPts val="1100"/>
              <a:buChar char="■"/>
              <a:defRPr>
                <a:solidFill>
                  <a:schemeClr val="lt1"/>
                </a:solidFill>
              </a:defRPr>
            </a:lvl9pPr>
          </a:lstStyle>
          <a:p>
            <a:endParaRPr/>
          </a:p>
        </p:txBody>
      </p:sp>
      <p:sp>
        <p:nvSpPr>
          <p:cNvPr id="273" name="Google Shape;273;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4"/>
        <p:cNvGrpSpPr/>
        <p:nvPr/>
      </p:nvGrpSpPr>
      <p:grpSpPr>
        <a:xfrm>
          <a:off x="0" y="0"/>
          <a:ext cx="0" cy="0"/>
          <a:chOff x="0" y="0"/>
          <a:chExt cx="0" cy="0"/>
        </a:xfrm>
      </p:grpSpPr>
      <p:sp>
        <p:nvSpPr>
          <p:cNvPr id="275" name="Google Shape;275;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276" name="Google Shape;276;p12"/>
          <p:cNvSpPr/>
          <p:nvPr/>
        </p:nvSpPr>
        <p:spPr>
          <a:xfrm>
            <a:off x="0" y="0"/>
            <a:ext cx="9144000" cy="180000"/>
          </a:xfrm>
          <a:prstGeom prst="rect">
            <a:avLst/>
          </a:prstGeom>
          <a:gradFill>
            <a:gsLst>
              <a:gs pos="0">
                <a:srgbClr val="FFFFFF"/>
              </a:gs>
              <a:gs pos="0">
                <a:srgbClr val="FF0000"/>
              </a:gs>
              <a:gs pos="50000">
                <a:srgbClr val="FFFFFF"/>
              </a:gs>
              <a:gs pos="100000">
                <a:srgbClr val="F6231F"/>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77" name="Google Shape;277;p12"/>
          <p:cNvPicPr preferRelativeResize="0"/>
          <p:nvPr/>
        </p:nvPicPr>
        <p:blipFill>
          <a:blip r:embed="rId2">
            <a:alphaModFix amt="5000"/>
          </a:blip>
          <a:stretch>
            <a:fillRect/>
          </a:stretch>
        </p:blipFill>
        <p:spPr>
          <a:xfrm>
            <a:off x="4328825" y="598575"/>
            <a:ext cx="4396650" cy="43966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50"/>
        <p:cNvGrpSpPr/>
        <p:nvPr/>
      </p:nvGrpSpPr>
      <p:grpSpPr>
        <a:xfrm>
          <a:off x="0" y="0"/>
          <a:ext cx="0" cy="0"/>
          <a:chOff x="0" y="0"/>
          <a:chExt cx="0" cy="0"/>
        </a:xfrm>
      </p:grpSpPr>
      <p:grpSp>
        <p:nvGrpSpPr>
          <p:cNvPr id="51" name="Google Shape;51;p3"/>
          <p:cNvGrpSpPr/>
          <p:nvPr/>
        </p:nvGrpSpPr>
        <p:grpSpPr>
          <a:xfrm>
            <a:off x="146769" y="3406"/>
            <a:ext cx="1233215" cy="1384535"/>
            <a:chOff x="146769" y="3406"/>
            <a:chExt cx="1233215" cy="1384535"/>
          </a:xfrm>
        </p:grpSpPr>
        <p:grpSp>
          <p:nvGrpSpPr>
            <p:cNvPr id="52" name="Google Shape;52;p3"/>
            <p:cNvGrpSpPr/>
            <p:nvPr/>
          </p:nvGrpSpPr>
          <p:grpSpPr>
            <a:xfrm>
              <a:off x="1063183" y="3406"/>
              <a:ext cx="316800" cy="688513"/>
              <a:chOff x="1063183" y="3406"/>
              <a:chExt cx="316800" cy="688513"/>
            </a:xfrm>
          </p:grpSpPr>
          <p:sp>
            <p:nvSpPr>
              <p:cNvPr id="53" name="Google Shape;53;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5;p3"/>
            <p:cNvGrpSpPr/>
            <p:nvPr/>
          </p:nvGrpSpPr>
          <p:grpSpPr>
            <a:xfrm>
              <a:off x="604976" y="3406"/>
              <a:ext cx="316800" cy="1036524"/>
              <a:chOff x="604976" y="3406"/>
              <a:chExt cx="316800" cy="1036524"/>
            </a:xfrm>
          </p:grpSpPr>
          <p:sp>
            <p:nvSpPr>
              <p:cNvPr id="56" name="Google Shape;56;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3"/>
            <p:cNvGrpSpPr/>
            <p:nvPr/>
          </p:nvGrpSpPr>
          <p:grpSpPr>
            <a:xfrm>
              <a:off x="146769" y="3406"/>
              <a:ext cx="316800" cy="1384535"/>
              <a:chOff x="146769" y="3406"/>
              <a:chExt cx="316800" cy="1384535"/>
            </a:xfrm>
          </p:grpSpPr>
          <p:sp>
            <p:nvSpPr>
              <p:cNvPr id="60" name="Google Shape;60;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4" name="Google Shape;64;p3"/>
          <p:cNvGrpSpPr/>
          <p:nvPr/>
        </p:nvGrpSpPr>
        <p:grpSpPr>
          <a:xfrm>
            <a:off x="6775084" y="2904008"/>
            <a:ext cx="2186148" cy="2239500"/>
            <a:chOff x="6775084" y="2904008"/>
            <a:chExt cx="2186148" cy="2239500"/>
          </a:xfrm>
        </p:grpSpPr>
        <p:grpSp>
          <p:nvGrpSpPr>
            <p:cNvPr id="65" name="Google Shape;65;p3"/>
            <p:cNvGrpSpPr/>
            <p:nvPr/>
          </p:nvGrpSpPr>
          <p:grpSpPr>
            <a:xfrm>
              <a:off x="6775084" y="4253708"/>
              <a:ext cx="409500" cy="889800"/>
              <a:chOff x="6775084" y="4253708"/>
              <a:chExt cx="409500" cy="889800"/>
            </a:xfrm>
          </p:grpSpPr>
          <p:sp>
            <p:nvSpPr>
              <p:cNvPr id="66" name="Google Shape;66;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 name="Google Shape;68;p3"/>
            <p:cNvGrpSpPr/>
            <p:nvPr/>
          </p:nvGrpSpPr>
          <p:grpSpPr>
            <a:xfrm>
              <a:off x="7367299" y="3804008"/>
              <a:ext cx="409500" cy="1339500"/>
              <a:chOff x="7367299" y="3804008"/>
              <a:chExt cx="409500" cy="1339500"/>
            </a:xfrm>
          </p:grpSpPr>
          <p:sp>
            <p:nvSpPr>
              <p:cNvPr id="69" name="Google Shape;69;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 name="Google Shape;72;p3"/>
            <p:cNvGrpSpPr/>
            <p:nvPr/>
          </p:nvGrpSpPr>
          <p:grpSpPr>
            <a:xfrm>
              <a:off x="7959516" y="3354008"/>
              <a:ext cx="409500" cy="1789500"/>
              <a:chOff x="7959516" y="3354008"/>
              <a:chExt cx="409500" cy="1789500"/>
            </a:xfrm>
          </p:grpSpPr>
          <p:sp>
            <p:nvSpPr>
              <p:cNvPr id="73" name="Google Shape;73;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 name="Google Shape;77;p3"/>
            <p:cNvGrpSpPr/>
            <p:nvPr/>
          </p:nvGrpSpPr>
          <p:grpSpPr>
            <a:xfrm>
              <a:off x="8551731" y="2904008"/>
              <a:ext cx="409500" cy="2239500"/>
              <a:chOff x="8551731" y="2904008"/>
              <a:chExt cx="409500" cy="2239500"/>
            </a:xfrm>
          </p:grpSpPr>
          <p:sp>
            <p:nvSpPr>
              <p:cNvPr id="78" name="Google Shape;78;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3" name="Google Shape;83;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4" name="Google Shape;84;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5"/>
        <p:cNvGrpSpPr/>
        <p:nvPr/>
      </p:nvGrpSpPr>
      <p:grpSpPr>
        <a:xfrm>
          <a:off x="0" y="0"/>
          <a:ext cx="0" cy="0"/>
          <a:chOff x="0" y="0"/>
          <a:chExt cx="0" cy="0"/>
        </a:xfrm>
      </p:grpSpPr>
      <p:sp>
        <p:nvSpPr>
          <p:cNvPr id="86" name="Google Shape;86;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7" name="Google Shape;87;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88" name="Google Shape;88;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89" name="Google Shape;89;p4"/>
          <p:cNvPicPr preferRelativeResize="0"/>
          <p:nvPr/>
        </p:nvPicPr>
        <p:blipFill>
          <a:blip r:embed="rId2">
            <a:alphaModFix/>
          </a:blip>
          <a:stretch>
            <a:fillRect/>
          </a:stretch>
        </p:blipFill>
        <p:spPr>
          <a:xfrm>
            <a:off x="204625" y="541263"/>
            <a:ext cx="1070911" cy="957925"/>
          </a:xfrm>
          <a:prstGeom prst="rect">
            <a:avLst/>
          </a:prstGeom>
          <a:noFill/>
          <a:ln>
            <a:noFill/>
          </a:ln>
        </p:spPr>
      </p:pic>
      <p:sp>
        <p:nvSpPr>
          <p:cNvPr id="90" name="Google Shape;90;p4"/>
          <p:cNvSpPr/>
          <p:nvPr/>
        </p:nvSpPr>
        <p:spPr>
          <a:xfrm>
            <a:off x="0" y="0"/>
            <a:ext cx="9144000" cy="180000"/>
          </a:xfrm>
          <a:prstGeom prst="rect">
            <a:avLst/>
          </a:prstGeom>
          <a:gradFill>
            <a:gsLst>
              <a:gs pos="0">
                <a:srgbClr val="FFFFFF"/>
              </a:gs>
              <a:gs pos="0">
                <a:srgbClr val="FF0000"/>
              </a:gs>
              <a:gs pos="50000">
                <a:srgbClr val="FFFFFF"/>
              </a:gs>
              <a:gs pos="100000">
                <a:srgbClr val="F6231F"/>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1" name="Google Shape;91;p4"/>
          <p:cNvPicPr preferRelativeResize="0"/>
          <p:nvPr/>
        </p:nvPicPr>
        <p:blipFill>
          <a:blip r:embed="rId3">
            <a:alphaModFix amt="5000"/>
          </a:blip>
          <a:stretch>
            <a:fillRect/>
          </a:stretch>
        </p:blipFill>
        <p:spPr>
          <a:xfrm>
            <a:off x="4328825" y="598575"/>
            <a:ext cx="4396650" cy="43966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2"/>
        <p:cNvGrpSpPr/>
        <p:nvPr/>
      </p:nvGrpSpPr>
      <p:grpSpPr>
        <a:xfrm>
          <a:off x="0" y="0"/>
          <a:ext cx="0" cy="0"/>
          <a:chOff x="0" y="0"/>
          <a:chExt cx="0" cy="0"/>
        </a:xfrm>
      </p:grpSpPr>
      <p:sp>
        <p:nvSpPr>
          <p:cNvPr id="93" name="Google Shape;93;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4" name="Google Shape;94;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5" name="Google Shape;95;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6" name="Google Shape;96;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97" name="Google Shape;97;p5"/>
          <p:cNvPicPr preferRelativeResize="0"/>
          <p:nvPr/>
        </p:nvPicPr>
        <p:blipFill>
          <a:blip r:embed="rId2">
            <a:alphaModFix/>
          </a:blip>
          <a:stretch>
            <a:fillRect/>
          </a:stretch>
        </p:blipFill>
        <p:spPr>
          <a:xfrm>
            <a:off x="204625" y="541263"/>
            <a:ext cx="1070911" cy="957925"/>
          </a:xfrm>
          <a:prstGeom prst="rect">
            <a:avLst/>
          </a:prstGeom>
          <a:noFill/>
          <a:ln>
            <a:noFill/>
          </a:ln>
        </p:spPr>
      </p:pic>
      <p:sp>
        <p:nvSpPr>
          <p:cNvPr id="98" name="Google Shape;98;p5"/>
          <p:cNvSpPr/>
          <p:nvPr/>
        </p:nvSpPr>
        <p:spPr>
          <a:xfrm>
            <a:off x="0" y="0"/>
            <a:ext cx="9144000" cy="180000"/>
          </a:xfrm>
          <a:prstGeom prst="rect">
            <a:avLst/>
          </a:prstGeom>
          <a:gradFill>
            <a:gsLst>
              <a:gs pos="0">
                <a:srgbClr val="FFFFFF"/>
              </a:gs>
              <a:gs pos="0">
                <a:srgbClr val="FF0000"/>
              </a:gs>
              <a:gs pos="50000">
                <a:srgbClr val="FFFFFF"/>
              </a:gs>
              <a:gs pos="100000">
                <a:srgbClr val="F6231F"/>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9" name="Google Shape;99;p5"/>
          <p:cNvPicPr preferRelativeResize="0"/>
          <p:nvPr/>
        </p:nvPicPr>
        <p:blipFill>
          <a:blip r:embed="rId3">
            <a:alphaModFix amt="5000"/>
          </a:blip>
          <a:stretch>
            <a:fillRect/>
          </a:stretch>
        </p:blipFill>
        <p:spPr>
          <a:xfrm>
            <a:off x="4328825" y="598575"/>
            <a:ext cx="4396650" cy="43966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2" name="Google Shape;102;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03" name="Google Shape;103;p6"/>
          <p:cNvPicPr preferRelativeResize="0"/>
          <p:nvPr/>
        </p:nvPicPr>
        <p:blipFill>
          <a:blip r:embed="rId2">
            <a:alphaModFix/>
          </a:blip>
          <a:stretch>
            <a:fillRect/>
          </a:stretch>
        </p:blipFill>
        <p:spPr>
          <a:xfrm>
            <a:off x="204625" y="541263"/>
            <a:ext cx="1070911" cy="957925"/>
          </a:xfrm>
          <a:prstGeom prst="rect">
            <a:avLst/>
          </a:prstGeom>
          <a:noFill/>
          <a:ln>
            <a:noFill/>
          </a:ln>
        </p:spPr>
      </p:pic>
      <p:sp>
        <p:nvSpPr>
          <p:cNvPr id="104" name="Google Shape;104;p6"/>
          <p:cNvSpPr/>
          <p:nvPr/>
        </p:nvSpPr>
        <p:spPr>
          <a:xfrm>
            <a:off x="0" y="0"/>
            <a:ext cx="9144000" cy="180000"/>
          </a:xfrm>
          <a:prstGeom prst="rect">
            <a:avLst/>
          </a:prstGeom>
          <a:gradFill>
            <a:gsLst>
              <a:gs pos="0">
                <a:srgbClr val="FFFFFF"/>
              </a:gs>
              <a:gs pos="0">
                <a:srgbClr val="FF0000"/>
              </a:gs>
              <a:gs pos="50000">
                <a:srgbClr val="FFFFFF"/>
              </a:gs>
              <a:gs pos="100000">
                <a:srgbClr val="F6231F"/>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5" name="Google Shape;105;p6"/>
          <p:cNvPicPr preferRelativeResize="0"/>
          <p:nvPr/>
        </p:nvPicPr>
        <p:blipFill>
          <a:blip r:embed="rId3">
            <a:alphaModFix amt="5000"/>
          </a:blip>
          <a:stretch>
            <a:fillRect/>
          </a:stretch>
        </p:blipFill>
        <p:spPr>
          <a:xfrm>
            <a:off x="4328825" y="598575"/>
            <a:ext cx="4396650" cy="439665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8" name="Google Shape;108;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09" name="Google Shape;109;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10" name="Google Shape;110;p7"/>
          <p:cNvPicPr preferRelativeResize="0"/>
          <p:nvPr/>
        </p:nvPicPr>
        <p:blipFill>
          <a:blip r:embed="rId2">
            <a:alphaModFix/>
          </a:blip>
          <a:stretch>
            <a:fillRect/>
          </a:stretch>
        </p:blipFill>
        <p:spPr>
          <a:xfrm>
            <a:off x="204625" y="541263"/>
            <a:ext cx="1070911" cy="957925"/>
          </a:xfrm>
          <a:prstGeom prst="rect">
            <a:avLst/>
          </a:prstGeom>
          <a:noFill/>
          <a:ln>
            <a:noFill/>
          </a:ln>
        </p:spPr>
      </p:pic>
      <p:sp>
        <p:nvSpPr>
          <p:cNvPr id="111" name="Google Shape;111;p7"/>
          <p:cNvSpPr/>
          <p:nvPr/>
        </p:nvSpPr>
        <p:spPr>
          <a:xfrm>
            <a:off x="0" y="0"/>
            <a:ext cx="9144000" cy="180000"/>
          </a:xfrm>
          <a:prstGeom prst="rect">
            <a:avLst/>
          </a:prstGeom>
          <a:gradFill>
            <a:gsLst>
              <a:gs pos="0">
                <a:srgbClr val="FFFFFF"/>
              </a:gs>
              <a:gs pos="0">
                <a:srgbClr val="FF0000"/>
              </a:gs>
              <a:gs pos="50000">
                <a:srgbClr val="FFFFFF"/>
              </a:gs>
              <a:gs pos="100000">
                <a:srgbClr val="F6231F"/>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2" name="Google Shape;112;p7"/>
          <p:cNvPicPr preferRelativeResize="0"/>
          <p:nvPr/>
        </p:nvPicPr>
        <p:blipFill>
          <a:blip r:embed="rId3">
            <a:alphaModFix amt="5000"/>
          </a:blip>
          <a:stretch>
            <a:fillRect/>
          </a:stretch>
        </p:blipFill>
        <p:spPr>
          <a:xfrm>
            <a:off x="4328825" y="598575"/>
            <a:ext cx="4396650" cy="439665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3"/>
        <p:cNvGrpSpPr/>
        <p:nvPr/>
      </p:nvGrpSpPr>
      <p:grpSpPr>
        <a:xfrm>
          <a:off x="0" y="0"/>
          <a:ext cx="0" cy="0"/>
          <a:chOff x="0" y="0"/>
          <a:chExt cx="0" cy="0"/>
        </a:xfrm>
      </p:grpSpPr>
      <p:grpSp>
        <p:nvGrpSpPr>
          <p:cNvPr id="114" name="Google Shape;114;p8"/>
          <p:cNvGrpSpPr/>
          <p:nvPr/>
        </p:nvGrpSpPr>
        <p:grpSpPr>
          <a:xfrm>
            <a:off x="6866714" y="1306"/>
            <a:ext cx="2267451" cy="2601690"/>
            <a:chOff x="6790514" y="1306"/>
            <a:chExt cx="2267451" cy="2601690"/>
          </a:xfrm>
        </p:grpSpPr>
        <p:grpSp>
          <p:nvGrpSpPr>
            <p:cNvPr id="115" name="Google Shape;115;p8"/>
            <p:cNvGrpSpPr/>
            <p:nvPr/>
          </p:nvGrpSpPr>
          <p:grpSpPr>
            <a:xfrm>
              <a:off x="7067465" y="1306"/>
              <a:ext cx="1990500" cy="1990200"/>
              <a:chOff x="7067465" y="1306"/>
              <a:chExt cx="1990500" cy="1990200"/>
            </a:xfrm>
          </p:grpSpPr>
          <p:sp>
            <p:nvSpPr>
              <p:cNvPr id="116" name="Google Shape;116;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8"/>
            <p:cNvGrpSpPr/>
            <p:nvPr/>
          </p:nvGrpSpPr>
          <p:grpSpPr>
            <a:xfrm>
              <a:off x="8207126" y="1807996"/>
              <a:ext cx="795000" cy="795000"/>
              <a:chOff x="8207126" y="1807996"/>
              <a:chExt cx="795000" cy="795000"/>
            </a:xfrm>
          </p:grpSpPr>
          <p:sp>
            <p:nvSpPr>
              <p:cNvPr id="120" name="Google Shape;120;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 name="Google Shape;123;p8"/>
            <p:cNvGrpSpPr/>
            <p:nvPr/>
          </p:nvGrpSpPr>
          <p:grpSpPr>
            <a:xfrm>
              <a:off x="6790514" y="118857"/>
              <a:ext cx="548700" cy="548700"/>
              <a:chOff x="6790514" y="118857"/>
              <a:chExt cx="548700" cy="548700"/>
            </a:xfrm>
          </p:grpSpPr>
          <p:sp>
            <p:nvSpPr>
              <p:cNvPr id="124" name="Google Shape;124;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6" name="Google Shape;126;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7" name="Google Shape;127;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8"/>
        <p:cNvGrpSpPr/>
        <p:nvPr/>
      </p:nvGrpSpPr>
      <p:grpSpPr>
        <a:xfrm>
          <a:off x="0" y="0"/>
          <a:ext cx="0" cy="0"/>
          <a:chOff x="0" y="0"/>
          <a:chExt cx="0" cy="0"/>
        </a:xfrm>
      </p:grpSpPr>
      <p:sp>
        <p:nvSpPr>
          <p:cNvPr id="129" name="Google Shape;129;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0" name="Google Shape;130;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1" name="Google Shape;131;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32" name="Google Shape;132;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33" name="Google Shape;133;p9"/>
          <p:cNvPicPr preferRelativeResize="0"/>
          <p:nvPr/>
        </p:nvPicPr>
        <p:blipFill>
          <a:blip r:embed="rId2">
            <a:alphaModFix/>
          </a:blip>
          <a:stretch>
            <a:fillRect/>
          </a:stretch>
        </p:blipFill>
        <p:spPr>
          <a:xfrm>
            <a:off x="204625" y="541263"/>
            <a:ext cx="1070911" cy="957925"/>
          </a:xfrm>
          <a:prstGeom prst="rect">
            <a:avLst/>
          </a:prstGeom>
          <a:noFill/>
          <a:ln>
            <a:noFill/>
          </a:ln>
        </p:spPr>
      </p:pic>
      <p:sp>
        <p:nvSpPr>
          <p:cNvPr id="134" name="Google Shape;134;p9"/>
          <p:cNvSpPr/>
          <p:nvPr/>
        </p:nvSpPr>
        <p:spPr>
          <a:xfrm>
            <a:off x="0" y="0"/>
            <a:ext cx="9144000" cy="180000"/>
          </a:xfrm>
          <a:prstGeom prst="rect">
            <a:avLst/>
          </a:prstGeom>
          <a:gradFill>
            <a:gsLst>
              <a:gs pos="0">
                <a:srgbClr val="FFFFFF"/>
              </a:gs>
              <a:gs pos="0">
                <a:srgbClr val="FF0000"/>
              </a:gs>
              <a:gs pos="50000">
                <a:srgbClr val="FFFFFF"/>
              </a:gs>
              <a:gs pos="100000">
                <a:srgbClr val="F6231F"/>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5" name="Google Shape;135;p9"/>
          <p:cNvPicPr preferRelativeResize="0"/>
          <p:nvPr/>
        </p:nvPicPr>
        <p:blipFill>
          <a:blip r:embed="rId3">
            <a:alphaModFix amt="5000"/>
          </a:blip>
          <a:stretch>
            <a:fillRect/>
          </a:stretch>
        </p:blipFill>
        <p:spPr>
          <a:xfrm>
            <a:off x="4328825" y="598575"/>
            <a:ext cx="4396650" cy="439665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6"/>
        <p:cNvGrpSpPr/>
        <p:nvPr/>
      </p:nvGrpSpPr>
      <p:grpSpPr>
        <a:xfrm>
          <a:off x="0" y="0"/>
          <a:ext cx="0" cy="0"/>
          <a:chOff x="0" y="0"/>
          <a:chExt cx="0" cy="0"/>
        </a:xfrm>
      </p:grpSpPr>
      <p:grpSp>
        <p:nvGrpSpPr>
          <p:cNvPr id="137" name="Google Shape;137;p10"/>
          <p:cNvGrpSpPr/>
          <p:nvPr/>
        </p:nvGrpSpPr>
        <p:grpSpPr>
          <a:xfrm>
            <a:off x="713373" y="3847119"/>
            <a:ext cx="825392" cy="825392"/>
            <a:chOff x="348199" y="179450"/>
            <a:chExt cx="1116300" cy="1116300"/>
          </a:xfrm>
        </p:grpSpPr>
        <p:sp>
          <p:nvSpPr>
            <p:cNvPr id="138" name="Google Shape;138;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 name="Google Shape;140;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rmAutofit/>
          </a:bodyPr>
          <a:lstStyle>
            <a:lvl1pPr marL="457200" lvl="0" indent="-228600">
              <a:lnSpc>
                <a:spcPct val="100000"/>
              </a:lnSpc>
              <a:spcBef>
                <a:spcPts val="0"/>
              </a:spcBef>
              <a:spcAft>
                <a:spcPts val="0"/>
              </a:spcAft>
              <a:buSzPts val="1300"/>
              <a:buNone/>
              <a:defRPr/>
            </a:lvl1pPr>
          </a:lstStyle>
          <a:p>
            <a:endParaRPr/>
          </a:p>
        </p:txBody>
      </p:sp>
      <p:sp>
        <p:nvSpPr>
          <p:cNvPr id="141" name="Google Shape;141;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42" name="Google Shape;142;p10"/>
          <p:cNvSpPr/>
          <p:nvPr/>
        </p:nvSpPr>
        <p:spPr>
          <a:xfrm>
            <a:off x="0" y="0"/>
            <a:ext cx="9144000" cy="180000"/>
          </a:xfrm>
          <a:prstGeom prst="rect">
            <a:avLst/>
          </a:prstGeom>
          <a:gradFill>
            <a:gsLst>
              <a:gs pos="0">
                <a:srgbClr val="FFFFFF"/>
              </a:gs>
              <a:gs pos="0">
                <a:srgbClr val="FF0000"/>
              </a:gs>
              <a:gs pos="50000">
                <a:srgbClr val="FFFFFF"/>
              </a:gs>
              <a:gs pos="100000">
                <a:srgbClr val="F6231F"/>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3" name="Google Shape;143;p10"/>
          <p:cNvPicPr preferRelativeResize="0"/>
          <p:nvPr/>
        </p:nvPicPr>
        <p:blipFill>
          <a:blip r:embed="rId2">
            <a:alphaModFix amt="5000"/>
          </a:blip>
          <a:stretch>
            <a:fillRect/>
          </a:stretch>
        </p:blipFill>
        <p:spPr>
          <a:xfrm>
            <a:off x="4328825" y="598575"/>
            <a:ext cx="4396650" cy="43966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k6mpn.or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txBox="1"/>
          <p:nvPr/>
        </p:nvSpPr>
        <p:spPr>
          <a:xfrm>
            <a:off x="1594950" y="4912775"/>
            <a:ext cx="5954100" cy="292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700" u="sng">
                <a:solidFill>
                  <a:schemeClr val="hlink"/>
                </a:solidFill>
                <a:latin typeface="Nunito"/>
                <a:ea typeface="Nunito"/>
                <a:cs typeface="Nunito"/>
                <a:sym typeface="Nunito"/>
                <a:hlinkClick r:id="rId13"/>
              </a:rPr>
              <a:t>https://k6mpn.org/</a:t>
            </a:r>
            <a:r>
              <a:rPr lang="en" sz="700">
                <a:latin typeface="Nunito"/>
                <a:ea typeface="Nunito"/>
                <a:cs typeface="Nunito"/>
                <a:sym typeface="Nunito"/>
              </a:rPr>
              <a:t>  South County Amateur Radio Emergency Service</a:t>
            </a:r>
            <a:endParaRPr sz="700">
              <a:latin typeface="Nunito"/>
              <a:ea typeface="Nunito"/>
              <a:cs typeface="Nunito"/>
              <a:sym typeface="Nuni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k6mpn.org/training/resources/RadiogramFormat.pdf" TargetMode="External"/><Relationship Id="rId3" Type="http://schemas.openxmlformats.org/officeDocument/2006/relationships/hyperlink" Target="https://k6mpn.org/training/resources/Becoming3rdClassCommunicator.pdf" TargetMode="External"/><Relationship Id="rId7" Type="http://schemas.openxmlformats.org/officeDocument/2006/relationships/hyperlink" Target="http://www.v27.org/pdf/Radiogram%20Format.pdf"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hyperlink" Target="http://www.arrl.org/files/file/ARES_FR_Manual.pdf" TargetMode="External"/><Relationship Id="rId5" Type="http://schemas.openxmlformats.org/officeDocument/2006/relationships/hyperlink" Target="http://www.v27.org/pdf/ARRLRADIOGRM.pdf" TargetMode="External"/><Relationship Id="rId4" Type="http://schemas.openxmlformats.org/officeDocument/2006/relationships/hyperlink" Target="http://www.v27.org/pdf/Prowords%20and%20Alpha.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k6mpn.org/training/resources/Becoming3rdClassCommunicator.pdf"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k6mpn.org/training/ARES-Field-ResourceManual.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www.arrl.org/files/file/ARES_FR_Manual.pdf" TargetMode="External"/><Relationship Id="rId3" Type="http://schemas.openxmlformats.org/officeDocument/2006/relationships/hyperlink" Target="https://www.k6mpn.org/commqual.htmlhttps:/www.k6mpn.org/commqual.html" TargetMode="External"/><Relationship Id="rId7" Type="http://schemas.openxmlformats.org/officeDocument/2006/relationships/hyperlink" Target="https://www.google.com/search?q=ares+jump+kit+48+hours&amp;client=firefox-b-1-d&amp;sxsrf=APq-WBsuMwyqV8_Gws1Zs_veAsyJrFhSKg%3A1644774734607&amp;ei=TkUJYrLYJPvOkPIPvoiH8Ac&amp;ved=0ahUKEwiyt6qun_31AhV7J0QIHT7EAX4Q4dUDCA0&amp;uact=5&amp;oq=ares+jump+kit+48+hours&amp;gs_lcp=Cgdnd3Mtd2l6EAMyBQghEKsCOgcIABBHELADOgUIIRCgAToICCEQFhAdEB5KBAhBGABKBAhGGABQ0g1Y_S5gkjFoAXABeACAAd0BiAHfDZIBBTAuNS40mAEAoAEByAEDwAEB&amp;sclient=gws-wiz" TargetMode="External"/><Relationship Id="rId2" Type="http://schemas.openxmlformats.org/officeDocument/2006/relationships/notesSlide" Target="../notesSlides/notesSlide27.xml"/><Relationship Id="rId1" Type="http://schemas.openxmlformats.org/officeDocument/2006/relationships/slideLayout" Target="../slideLayouts/slideLayout5.xml"/><Relationship Id="rId6" Type="http://schemas.openxmlformats.org/officeDocument/2006/relationships/hyperlink" Target="http://www.arrl.org/files/file/Public%20Service/ARES/ARESmanual2015.pdf" TargetMode="External"/><Relationship Id="rId5" Type="http://schemas.openxmlformats.org/officeDocument/2006/relationships/hyperlink" Target="https://www.k6mpn.org/articles/ARC/arc_first_40.pdf" TargetMode="External"/><Relationship Id="rId4" Type="http://schemas.openxmlformats.org/officeDocument/2006/relationships/hyperlink" Target="https://www.k6mpn.org/grab-n-go.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training.fema.gov/is/courseoverview.aspx?code=IS-100.c"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https://training.fema.gov/is/courseoverview.aspx?code=IS-200.c" TargetMode="External"/><Relationship Id="rId4" Type="http://schemas.openxmlformats.org/officeDocument/2006/relationships/hyperlink" Target="https://training.fema.gov/is/courseoverview.aspx?code=IS-700.b"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k6mpn.org/training/resources/Becoming3rdClassCommunicator.pdf"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https://k6mpn.org/commqual.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k6mpn.org/commqual.html"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www.arrl.org/files/file/ARES_FR_Manual.pdf"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k6mpn.org/training/resources/Becoming3rdClassCommunicator.pdf"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www.arrl.org/files/file/ARES_FR_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3"/>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 sz="4500"/>
              <a:t>SCARES Qualifications</a:t>
            </a:r>
            <a:endParaRPr sz="4500"/>
          </a:p>
          <a:p>
            <a:pPr marL="0" lvl="0" indent="0" algn="l" rtl="0">
              <a:spcBef>
                <a:spcPts val="0"/>
              </a:spcBef>
              <a:spcAft>
                <a:spcPts val="0"/>
              </a:spcAft>
              <a:buNone/>
            </a:pPr>
            <a:r>
              <a:rPr lang="en" sz="4500"/>
              <a:t>Overview</a:t>
            </a:r>
            <a:endParaRPr sz="4500"/>
          </a:p>
        </p:txBody>
      </p:sp>
      <p:sp>
        <p:nvSpPr>
          <p:cNvPr id="283" name="Google Shape;283;p13"/>
          <p:cNvSpPr txBox="1">
            <a:spLocks noGrp="1"/>
          </p:cNvSpPr>
          <p:nvPr>
            <p:ph type="subTitle" idx="1"/>
          </p:nvPr>
        </p:nvSpPr>
        <p:spPr>
          <a:xfrm>
            <a:off x="824000" y="3832325"/>
            <a:ext cx="4604700" cy="695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Presenters: Keith KK6GTJ and Doug W6CDO</a:t>
            </a:r>
            <a:endParaRPr dirty="0"/>
          </a:p>
          <a:p>
            <a:pPr marL="0" lvl="0" indent="0" algn="l" rtl="0">
              <a:spcBef>
                <a:spcPts val="0"/>
              </a:spcBef>
              <a:spcAft>
                <a:spcPts val="0"/>
              </a:spcAft>
              <a:buNone/>
            </a:pPr>
            <a:r>
              <a:rPr lang="en" dirty="0"/>
              <a:t>February 17, 2022 and February 15, 2024</a:t>
            </a:r>
            <a:endParaRPr dirty="0"/>
          </a:p>
        </p:txBody>
      </p:sp>
      <p:pic>
        <p:nvPicPr>
          <p:cNvPr id="284" name="Google Shape;284;p13"/>
          <p:cNvPicPr preferRelativeResize="0"/>
          <p:nvPr/>
        </p:nvPicPr>
        <p:blipFill>
          <a:blip r:embed="rId3">
            <a:alphaModFix/>
          </a:blip>
          <a:stretch>
            <a:fillRect/>
          </a:stretch>
        </p:blipFill>
        <p:spPr>
          <a:xfrm>
            <a:off x="5306150" y="177975"/>
            <a:ext cx="3594175" cy="32149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22"/>
          <p:cNvSpPr txBox="1">
            <a:spLocks noGrp="1"/>
          </p:cNvSpPr>
          <p:nvPr>
            <p:ph type="title"/>
          </p:nvPr>
        </p:nvSpPr>
        <p:spPr>
          <a:xfrm>
            <a:off x="1218750" y="576238"/>
            <a:ext cx="7030500" cy="630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3rd CLASS Communicator</a:t>
            </a:r>
            <a:endParaRPr sz="3000">
              <a:solidFill>
                <a:srgbClr val="000000"/>
              </a:solidFill>
              <a:latin typeface="Arial"/>
              <a:ea typeface="Arial"/>
              <a:cs typeface="Arial"/>
              <a:sym typeface="Arial"/>
            </a:endParaRPr>
          </a:p>
        </p:txBody>
      </p:sp>
      <p:sp>
        <p:nvSpPr>
          <p:cNvPr id="372" name="Google Shape;372;p22"/>
          <p:cNvSpPr txBox="1"/>
          <p:nvPr/>
        </p:nvSpPr>
        <p:spPr>
          <a:xfrm>
            <a:off x="84800" y="1446850"/>
            <a:ext cx="8811900" cy="395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b="1" u="sng">
                <a:solidFill>
                  <a:srgbClr val="FF0000"/>
                </a:solidFill>
                <a:highlight>
                  <a:schemeClr val="lt1"/>
                </a:highlight>
                <a:hlinkClick r:id="rId3">
                  <a:extLst>
                    <a:ext uri="{A12FA001-AC4F-418D-AE19-62706E023703}">
                      <ahyp:hlinkClr xmlns:ahyp="http://schemas.microsoft.com/office/drawing/2018/hyperlinkcolor" val="tx"/>
                    </a:ext>
                  </a:extLst>
                </a:hlinkClick>
              </a:rPr>
              <a:t> 3rd Class Operator</a:t>
            </a:r>
            <a:r>
              <a:rPr lang="en" b="1">
                <a:solidFill>
                  <a:srgbClr val="003366"/>
                </a:solidFill>
                <a:highlight>
                  <a:schemeClr val="lt1"/>
                </a:highlight>
              </a:rPr>
              <a:t> </a:t>
            </a:r>
            <a:endParaRPr sz="1200">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3.2.a Know the  </a:t>
            </a:r>
            <a:r>
              <a:rPr lang="en" u="sng">
                <a:solidFill>
                  <a:srgbClr val="003366"/>
                </a:solidFill>
                <a:highlight>
                  <a:schemeClr val="lt1"/>
                </a:highlight>
                <a:hlinkClick r:id="rId4">
                  <a:extLst>
                    <a:ext uri="{A12FA001-AC4F-418D-AE19-62706E023703}">
                      <ahyp:hlinkClr xmlns:ahyp="http://schemas.microsoft.com/office/drawing/2018/hyperlinkcolor" val="tx"/>
                    </a:ext>
                  </a:extLst>
                </a:hlinkClick>
              </a:rPr>
              <a:t>ITU Alphabet and Numbers</a:t>
            </a:r>
            <a:r>
              <a:rPr lang="en">
                <a:solidFill>
                  <a:srgbClr val="003366"/>
                </a:solidFill>
                <a:highlight>
                  <a:schemeClr val="lt1"/>
                </a:highlight>
              </a:rPr>
              <a:t> for both send and receive </a:t>
            </a:r>
            <a:r>
              <a:rPr lang="en" sz="1200">
                <a:solidFill>
                  <a:srgbClr val="003366"/>
                </a:solidFill>
                <a:highlight>
                  <a:schemeClr val="lt1"/>
                </a:highlight>
              </a:rPr>
              <a:t>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 3rd Class Op</a:t>
            </a:r>
            <a:r>
              <a:rPr lang="en" sz="600">
                <a:solidFill>
                  <a:srgbClr val="FF0000"/>
                </a:solidFill>
                <a:highlight>
                  <a:schemeClr val="lt1"/>
                </a:highlight>
              </a:rPr>
              <a:t>  </a:t>
            </a:r>
            <a:r>
              <a:rPr lang="en" sz="1000">
                <a:solidFill>
                  <a:srgbClr val="FF0000"/>
                </a:solidFill>
                <a:highlight>
                  <a:schemeClr val="lt1"/>
                </a:highlight>
              </a:rPr>
              <a:t>Pg 2</a:t>
            </a:r>
            <a:endParaRPr sz="1000">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3.2.b Know</a:t>
            </a:r>
            <a:r>
              <a:rPr lang="en" u="sng">
                <a:solidFill>
                  <a:srgbClr val="003366"/>
                </a:solidFill>
                <a:highlight>
                  <a:schemeClr val="lt1"/>
                </a:highlight>
                <a:hlinkClick r:id="rId4">
                  <a:extLst>
                    <a:ext uri="{A12FA001-AC4F-418D-AE19-62706E023703}">
                      <ahyp:hlinkClr xmlns:ahyp="http://schemas.microsoft.com/office/drawing/2018/hyperlinkcolor" val="tx"/>
                    </a:ext>
                  </a:extLst>
                </a:hlinkClick>
              </a:rPr>
              <a:t> Basic Prowords</a:t>
            </a:r>
            <a:r>
              <a:rPr lang="en" u="sng">
                <a:solidFill>
                  <a:srgbClr val="003366"/>
                </a:solidFill>
                <a:highlight>
                  <a:schemeClr val="lt1"/>
                </a:highlight>
              </a:rPr>
              <a:t> </a:t>
            </a:r>
            <a:r>
              <a:rPr lang="en" sz="1200">
                <a:solidFill>
                  <a:srgbClr val="003366"/>
                </a:solidFill>
                <a:highlight>
                  <a:schemeClr val="lt1"/>
                </a:highlight>
              </a:rPr>
              <a:t>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 3rd Class Op</a:t>
            </a:r>
            <a:r>
              <a:rPr lang="en" sz="600">
                <a:solidFill>
                  <a:srgbClr val="FF0000"/>
                </a:solidFill>
                <a:highlight>
                  <a:schemeClr val="lt1"/>
                </a:highlight>
              </a:rPr>
              <a:t> </a:t>
            </a:r>
            <a:r>
              <a:rPr lang="en" sz="1000">
                <a:solidFill>
                  <a:srgbClr val="FF0000"/>
                </a:solidFill>
                <a:highlight>
                  <a:schemeClr val="lt1"/>
                </a:highlight>
              </a:rPr>
              <a:t> Pg 2</a:t>
            </a:r>
            <a:endParaRPr sz="1000">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3.2.c Know the format for </a:t>
            </a:r>
            <a:r>
              <a:rPr lang="en">
                <a:solidFill>
                  <a:srgbClr val="003366"/>
                </a:solidFill>
                <a:highlight>
                  <a:schemeClr val="lt1"/>
                </a:highlight>
                <a:uFill>
                  <a:noFill/>
                </a:uFill>
                <a:hlinkClick r:id="rId5">
                  <a:extLst>
                    <a:ext uri="{A12FA001-AC4F-418D-AE19-62706E023703}">
                      <ahyp:hlinkClr xmlns:ahyp="http://schemas.microsoft.com/office/drawing/2018/hyperlinkcolor" val="tx"/>
                    </a:ext>
                  </a:extLst>
                </a:hlinkClick>
              </a:rPr>
              <a:t>ARRL Radiograms</a:t>
            </a:r>
            <a:r>
              <a:rPr lang="en">
                <a:solidFill>
                  <a:srgbClr val="FF0000"/>
                </a:solidFill>
                <a:highlight>
                  <a:schemeClr val="lt1"/>
                </a:highlight>
              </a:rPr>
              <a:t> </a:t>
            </a:r>
            <a:r>
              <a:rPr lang="en" sz="1000" u="sng">
                <a:solidFill>
                  <a:srgbClr val="FF0000"/>
                </a:solidFill>
                <a:highlight>
                  <a:schemeClr val="lt1"/>
                </a:highlight>
              </a:rPr>
              <a:t> </a:t>
            </a:r>
            <a:r>
              <a:rPr lang="en" sz="1000" u="sng">
                <a:solidFill>
                  <a:srgbClr val="FF0000"/>
                </a:solidFill>
                <a:highlight>
                  <a:schemeClr val="lt1"/>
                </a:highlight>
                <a:hlinkClick r:id="rId6">
                  <a:extLst>
                    <a:ext uri="{A12FA001-AC4F-418D-AE19-62706E023703}">
                      <ahyp:hlinkClr xmlns:ahyp="http://schemas.microsoft.com/office/drawing/2018/hyperlinkcolor" val="tx"/>
                    </a:ext>
                  </a:extLst>
                </a:hlinkClick>
              </a:rPr>
              <a:t>http://www.arrl.org/files/file/ARES_FR_Manual.pdf</a:t>
            </a:r>
            <a:r>
              <a:rPr lang="en" sz="1000" u="sng">
                <a:solidFill>
                  <a:srgbClr val="FF0000"/>
                </a:solidFill>
                <a:highlight>
                  <a:schemeClr val="lt1"/>
                </a:highlight>
              </a:rPr>
              <a:t> </a:t>
            </a:r>
            <a:r>
              <a:rPr lang="en" sz="1000">
                <a:solidFill>
                  <a:srgbClr val="FF0000"/>
                </a:solidFill>
                <a:highlight>
                  <a:schemeClr val="lt1"/>
                </a:highlight>
              </a:rPr>
              <a:t>  pg 35- 40</a:t>
            </a:r>
            <a:endParaRPr sz="1000">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3.2.d Know what </a:t>
            </a:r>
            <a:r>
              <a:rPr lang="en">
                <a:solidFill>
                  <a:srgbClr val="003366"/>
                </a:solidFill>
                <a:highlight>
                  <a:schemeClr val="lt1"/>
                </a:highlight>
                <a:uFill>
                  <a:noFill/>
                </a:uFill>
                <a:hlinkClick r:id="rId7">
                  <a:extLst>
                    <a:ext uri="{A12FA001-AC4F-418D-AE19-62706E023703}">
                      <ahyp:hlinkClr xmlns:ahyp="http://schemas.microsoft.com/office/drawing/2018/hyperlinkcolor" val="tx"/>
                    </a:ext>
                  </a:extLst>
                </a:hlinkClick>
              </a:rPr>
              <a:t>ARRL radiogram</a:t>
            </a:r>
            <a:r>
              <a:rPr lang="en">
                <a:solidFill>
                  <a:srgbClr val="003366"/>
                </a:solidFill>
                <a:highlight>
                  <a:schemeClr val="lt1"/>
                </a:highlight>
              </a:rPr>
              <a:t> handling</a:t>
            </a:r>
            <a:r>
              <a:rPr lang="en">
                <a:solidFill>
                  <a:srgbClr val="003366"/>
                </a:solidFill>
                <a:highlight>
                  <a:schemeClr val="lt1"/>
                </a:highlight>
                <a:uFill>
                  <a:noFill/>
                </a:uFill>
                <a:hlinkClick r:id="rId8">
                  <a:extLst>
                    <a:ext uri="{A12FA001-AC4F-418D-AE19-62706E023703}">
                      <ahyp:hlinkClr xmlns:ahyp="http://schemas.microsoft.com/office/drawing/2018/hyperlinkcolor" val="tx"/>
                    </a:ext>
                  </a:extLst>
                </a:hlinkClick>
              </a:rPr>
              <a:t> instructions mean</a:t>
            </a:r>
            <a:r>
              <a:rPr lang="en">
                <a:solidFill>
                  <a:srgbClr val="003366"/>
                </a:solidFill>
                <a:highlight>
                  <a:schemeClr val="lt1"/>
                </a:highlight>
              </a:rPr>
              <a:t> </a:t>
            </a:r>
            <a:r>
              <a:rPr lang="en">
                <a:solidFill>
                  <a:srgbClr val="FF0000"/>
                </a:solidFill>
                <a:highlight>
                  <a:schemeClr val="lt1"/>
                </a:highlight>
              </a:rPr>
              <a:t> </a:t>
            </a:r>
            <a:r>
              <a:rPr lang="en" sz="1000">
                <a:solidFill>
                  <a:srgbClr val="FF0000"/>
                </a:solidFill>
                <a:highlight>
                  <a:schemeClr val="lt1"/>
                </a:highlight>
              </a:rPr>
              <a:t>pg 35- 40</a:t>
            </a:r>
            <a:endParaRPr sz="1000">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3.2.e Know how to log messages </a:t>
            </a:r>
            <a:r>
              <a:rPr lang="en">
                <a:solidFill>
                  <a:srgbClr val="FF0000"/>
                </a:solidFill>
                <a:highlight>
                  <a:schemeClr val="lt1"/>
                </a:highlight>
              </a:rPr>
              <a:t> </a:t>
            </a:r>
            <a:r>
              <a:rPr lang="en" sz="1000" u="sng">
                <a:solidFill>
                  <a:srgbClr val="FF0000"/>
                </a:solidFill>
                <a:highlight>
                  <a:schemeClr val="lt1"/>
                </a:highlight>
              </a:rPr>
              <a:t> </a:t>
            </a:r>
            <a:r>
              <a:rPr lang="en" sz="1000" u="sng">
                <a:solidFill>
                  <a:srgbClr val="FF0000"/>
                </a:solidFill>
                <a:highlight>
                  <a:schemeClr val="lt1"/>
                </a:highlight>
                <a:hlinkClick r:id="rId6">
                  <a:extLst>
                    <a:ext uri="{A12FA001-AC4F-418D-AE19-62706E023703}">
                      <ahyp:hlinkClr xmlns:ahyp="http://schemas.microsoft.com/office/drawing/2018/hyperlinkcolor" val="tx"/>
                    </a:ext>
                  </a:extLst>
                </a:hlinkClick>
              </a:rPr>
              <a:t>http://www.arrl.org/files/file/ARES_FR_Manual.pdf</a:t>
            </a:r>
            <a:r>
              <a:rPr lang="en" sz="1000" u="sng">
                <a:solidFill>
                  <a:srgbClr val="FF0000"/>
                </a:solidFill>
                <a:highlight>
                  <a:schemeClr val="lt1"/>
                </a:highlight>
              </a:rPr>
              <a:t> </a:t>
            </a:r>
            <a:r>
              <a:rPr lang="en" sz="1000">
                <a:solidFill>
                  <a:srgbClr val="FF0000"/>
                </a:solidFill>
                <a:highlight>
                  <a:schemeClr val="lt1"/>
                </a:highlight>
              </a:rPr>
              <a:t>  pg 35- 40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 3rd Class Op</a:t>
            </a:r>
            <a:r>
              <a:rPr lang="en" sz="1000">
                <a:solidFill>
                  <a:srgbClr val="FF0000"/>
                </a:solidFill>
                <a:highlight>
                  <a:schemeClr val="lt1"/>
                </a:highlight>
              </a:rPr>
              <a:t> Pg 4 </a:t>
            </a:r>
            <a:r>
              <a:rPr lang="en">
                <a:solidFill>
                  <a:srgbClr val="FF0000"/>
                </a:solidFill>
                <a:highlight>
                  <a:schemeClr val="lt1"/>
                </a:highlight>
              </a:rPr>
              <a:t> </a:t>
            </a:r>
            <a:r>
              <a:rPr lang="en" sz="1000">
                <a:solidFill>
                  <a:srgbClr val="FF0000"/>
                </a:solidFill>
                <a:highlight>
                  <a:schemeClr val="lt1"/>
                </a:highlight>
              </a:rPr>
              <a:t> </a:t>
            </a:r>
            <a:endParaRPr sz="1000">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3.2.f Know how to originate a message </a:t>
            </a:r>
            <a:r>
              <a:rPr lang="en">
                <a:solidFill>
                  <a:srgbClr val="FF0000"/>
                </a:solidFill>
                <a:highlight>
                  <a:schemeClr val="lt1"/>
                </a:highlight>
              </a:rPr>
              <a:t> </a:t>
            </a:r>
            <a:r>
              <a:rPr lang="en" sz="1000" u="sng">
                <a:solidFill>
                  <a:srgbClr val="FF0000"/>
                </a:solidFill>
                <a:highlight>
                  <a:schemeClr val="lt1"/>
                </a:highlight>
              </a:rPr>
              <a:t> </a:t>
            </a:r>
            <a:r>
              <a:rPr lang="en" sz="1000" u="sng">
                <a:solidFill>
                  <a:srgbClr val="FF0000"/>
                </a:solidFill>
                <a:highlight>
                  <a:schemeClr val="lt1"/>
                </a:highlight>
                <a:hlinkClick r:id="rId6">
                  <a:extLst>
                    <a:ext uri="{A12FA001-AC4F-418D-AE19-62706E023703}">
                      <ahyp:hlinkClr xmlns:ahyp="http://schemas.microsoft.com/office/drawing/2018/hyperlinkcolor" val="tx"/>
                    </a:ext>
                  </a:extLst>
                </a:hlinkClick>
              </a:rPr>
              <a:t>http://www.arrl.org/files/file/ARES_FR_Manual.pdf</a:t>
            </a:r>
            <a:r>
              <a:rPr lang="en" sz="1000" u="sng">
                <a:solidFill>
                  <a:srgbClr val="FF0000"/>
                </a:solidFill>
                <a:highlight>
                  <a:schemeClr val="lt1"/>
                </a:highlight>
              </a:rPr>
              <a:t> </a:t>
            </a:r>
            <a:r>
              <a:rPr lang="en" sz="1000">
                <a:solidFill>
                  <a:srgbClr val="FF0000"/>
                </a:solidFill>
                <a:highlight>
                  <a:schemeClr val="lt1"/>
                </a:highlight>
              </a:rPr>
              <a:t>  pg 35- 40 /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3rd Class</a:t>
            </a:r>
            <a:r>
              <a:rPr lang="en" sz="1000">
                <a:solidFill>
                  <a:srgbClr val="FF0000"/>
                </a:solidFill>
                <a:highlight>
                  <a:schemeClr val="lt1"/>
                </a:highlight>
              </a:rPr>
              <a:t> Op Pg 4</a:t>
            </a:r>
            <a:endParaRPr sz="1000">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3.2.g Know how to “pass” or relay a message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 3rd Class Op</a:t>
            </a:r>
            <a:r>
              <a:rPr lang="en" sz="600">
                <a:solidFill>
                  <a:srgbClr val="FF0000"/>
                </a:solidFill>
                <a:highlight>
                  <a:schemeClr val="lt1"/>
                </a:highlight>
              </a:rPr>
              <a:t> </a:t>
            </a:r>
            <a:r>
              <a:rPr lang="en" sz="1000">
                <a:solidFill>
                  <a:srgbClr val="FF0000"/>
                </a:solidFill>
                <a:highlight>
                  <a:schemeClr val="lt1"/>
                </a:highlight>
              </a:rPr>
              <a:t> Pg 4</a:t>
            </a:r>
            <a:r>
              <a:rPr lang="en">
                <a:solidFill>
                  <a:srgbClr val="003366"/>
                </a:solidFill>
                <a:highlight>
                  <a:schemeClr val="lt1"/>
                </a:highlight>
              </a:rPr>
              <a:t>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3.2.h Copy a Correctly Formatted Message passed by Voice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 3rd Class Op</a:t>
            </a:r>
            <a:r>
              <a:rPr lang="en" sz="600">
                <a:solidFill>
                  <a:srgbClr val="FF0000"/>
                </a:solidFill>
                <a:highlight>
                  <a:schemeClr val="lt1"/>
                </a:highlight>
              </a:rPr>
              <a:t> </a:t>
            </a:r>
            <a:r>
              <a:rPr lang="en" sz="1000">
                <a:solidFill>
                  <a:srgbClr val="FF0000"/>
                </a:solidFill>
                <a:highlight>
                  <a:schemeClr val="lt1"/>
                </a:highlight>
              </a:rPr>
              <a:t> Pg 4</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3.2.i Explain the importance and proper use of Tactical Call signs in EMCOMM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 3rd Class Op</a:t>
            </a:r>
            <a:r>
              <a:rPr lang="en" sz="600">
                <a:solidFill>
                  <a:srgbClr val="FF0000"/>
                </a:solidFill>
                <a:highlight>
                  <a:schemeClr val="lt1"/>
                </a:highlight>
              </a:rPr>
              <a:t> </a:t>
            </a:r>
            <a:r>
              <a:rPr lang="en" sz="1000">
                <a:solidFill>
                  <a:srgbClr val="FF0000"/>
                </a:solidFill>
                <a:highlight>
                  <a:schemeClr val="lt1"/>
                </a:highlight>
              </a:rPr>
              <a:t> Pg 4</a:t>
            </a:r>
            <a:r>
              <a:rPr lang="en">
                <a:solidFill>
                  <a:srgbClr val="003366"/>
                </a:solidFill>
                <a:highlight>
                  <a:schemeClr val="lt1"/>
                </a:highlight>
              </a:rPr>
              <a:t> </a:t>
            </a:r>
            <a:endParaRPr>
              <a:solidFill>
                <a:srgbClr val="003366"/>
              </a:solidFill>
              <a:highlight>
                <a:srgbClr val="FFFFFF"/>
              </a:highlight>
            </a:endParaRPr>
          </a:p>
          <a:p>
            <a:pPr marL="0" lvl="0" indent="0" algn="l" rtl="0">
              <a:lnSpc>
                <a:spcPct val="115000"/>
              </a:lnSpc>
              <a:spcBef>
                <a:spcPts val="900"/>
              </a:spcBef>
              <a:spcAft>
                <a:spcPts val="900"/>
              </a:spcAft>
              <a:buNone/>
            </a:pPr>
            <a:endParaRPr sz="900">
              <a:solidFill>
                <a:srgbClr val="003366"/>
              </a:solidFill>
              <a:highlight>
                <a:srgbClr val="FFFFFF"/>
              </a:highlight>
            </a:endParaRPr>
          </a:p>
        </p:txBody>
      </p:sp>
      <p:sp>
        <p:nvSpPr>
          <p:cNvPr id="373" name="Google Shape;373;p22"/>
          <p:cNvSpPr txBox="1"/>
          <p:nvPr/>
        </p:nvSpPr>
        <p:spPr>
          <a:xfrm>
            <a:off x="8073000" y="48657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5 min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23"/>
          <p:cNvSpPr txBox="1">
            <a:spLocks noGrp="1"/>
          </p:cNvSpPr>
          <p:nvPr>
            <p:ph type="title"/>
          </p:nvPr>
        </p:nvSpPr>
        <p:spPr>
          <a:xfrm>
            <a:off x="1530400" y="598125"/>
            <a:ext cx="7030500" cy="64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3rd CLASS Communicator</a:t>
            </a:r>
            <a:endParaRPr sz="3000">
              <a:solidFill>
                <a:srgbClr val="000000"/>
              </a:solidFill>
              <a:latin typeface="Arial"/>
              <a:ea typeface="Arial"/>
              <a:cs typeface="Arial"/>
              <a:sym typeface="Arial"/>
            </a:endParaRPr>
          </a:p>
        </p:txBody>
      </p:sp>
      <p:sp>
        <p:nvSpPr>
          <p:cNvPr id="379" name="Google Shape;379;p23"/>
          <p:cNvSpPr txBox="1"/>
          <p:nvPr/>
        </p:nvSpPr>
        <p:spPr>
          <a:xfrm>
            <a:off x="84800" y="1446850"/>
            <a:ext cx="8811900" cy="3705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sz="1600" b="1" u="sng">
                <a:solidFill>
                  <a:srgbClr val="FF0000"/>
                </a:solidFill>
                <a:highlight>
                  <a:schemeClr val="lt1"/>
                </a:highlight>
                <a:hlinkClick r:id="rId3">
                  <a:extLst>
                    <a:ext uri="{A12FA001-AC4F-418D-AE19-62706E023703}">
                      <ahyp:hlinkClr xmlns:ahyp="http://schemas.microsoft.com/office/drawing/2018/hyperlinkcolor" val="tx"/>
                    </a:ext>
                  </a:extLst>
                </a:hlinkClick>
              </a:rPr>
              <a:t> 3rd Class Operator</a:t>
            </a:r>
            <a:endParaRPr>
              <a:solidFill>
                <a:srgbClr val="FF0000"/>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3.3.a Explain the difference between Simplex and Duplex operations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3rd Class Op</a:t>
            </a:r>
            <a:r>
              <a:rPr lang="en" sz="600">
                <a:solidFill>
                  <a:srgbClr val="FF0000"/>
                </a:solidFill>
                <a:highlight>
                  <a:schemeClr val="lt1"/>
                </a:highlight>
              </a:rPr>
              <a:t> </a:t>
            </a:r>
            <a:r>
              <a:rPr lang="en" sz="1000">
                <a:solidFill>
                  <a:srgbClr val="FF0000"/>
                </a:solidFill>
                <a:highlight>
                  <a:schemeClr val="lt1"/>
                </a:highlight>
              </a:rPr>
              <a:t> Pg 3</a:t>
            </a:r>
            <a:r>
              <a:rPr lang="en">
                <a:solidFill>
                  <a:srgbClr val="003366"/>
                </a:solidFill>
                <a:highlight>
                  <a:schemeClr val="lt1"/>
                </a:highlight>
              </a:rPr>
              <a:t> </a:t>
            </a:r>
            <a:r>
              <a:rPr lang="en">
                <a:solidFill>
                  <a:srgbClr val="003366"/>
                </a:solidFill>
                <a:highlight>
                  <a:srgbClr val="FFFFFF"/>
                </a:highlight>
              </a:rPr>
              <a:t> </a:t>
            </a:r>
            <a:endParaRPr>
              <a:solidFill>
                <a:srgbClr val="003366"/>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3.3.b Explain why “channels” might be used to designate frequencies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3rd Class Op</a:t>
            </a:r>
            <a:r>
              <a:rPr lang="en" sz="600">
                <a:solidFill>
                  <a:srgbClr val="FF0000"/>
                </a:solidFill>
                <a:highlight>
                  <a:schemeClr val="lt1"/>
                </a:highlight>
              </a:rPr>
              <a:t> </a:t>
            </a:r>
            <a:r>
              <a:rPr lang="en" sz="1000">
                <a:solidFill>
                  <a:srgbClr val="FF0000"/>
                </a:solidFill>
                <a:highlight>
                  <a:schemeClr val="lt1"/>
                </a:highlight>
              </a:rPr>
              <a:t> Pg 3</a:t>
            </a:r>
            <a:r>
              <a:rPr lang="en">
                <a:solidFill>
                  <a:srgbClr val="003366"/>
                </a:solidFill>
                <a:highlight>
                  <a:schemeClr val="lt1"/>
                </a:highlight>
              </a:rPr>
              <a:t> </a:t>
            </a:r>
            <a:endParaRPr>
              <a:solidFill>
                <a:srgbClr val="003366"/>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3.3.c Explain how  “tones” are used for CTCSS and PL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3rd Class Op</a:t>
            </a:r>
            <a:r>
              <a:rPr lang="en" sz="600">
                <a:solidFill>
                  <a:srgbClr val="FF0000"/>
                </a:solidFill>
                <a:highlight>
                  <a:schemeClr val="lt1"/>
                </a:highlight>
              </a:rPr>
              <a:t> </a:t>
            </a:r>
            <a:r>
              <a:rPr lang="en" sz="1000">
                <a:solidFill>
                  <a:srgbClr val="FF0000"/>
                </a:solidFill>
                <a:highlight>
                  <a:schemeClr val="lt1"/>
                </a:highlight>
              </a:rPr>
              <a:t> Pg 3</a:t>
            </a:r>
            <a:r>
              <a:rPr lang="en">
                <a:solidFill>
                  <a:srgbClr val="003366"/>
                </a:solidFill>
                <a:highlight>
                  <a:schemeClr val="lt1"/>
                </a:highlight>
              </a:rPr>
              <a:t> </a:t>
            </a:r>
            <a:endParaRPr>
              <a:solidFill>
                <a:srgbClr val="003366"/>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3.3.d From a standard Repeater Description, set up a UHF/VHF radio to operate on a repeater</a:t>
            </a:r>
            <a:endParaRPr>
              <a:solidFill>
                <a:srgbClr val="003366"/>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3rd Class Op</a:t>
            </a:r>
            <a:r>
              <a:rPr lang="en" sz="600">
                <a:solidFill>
                  <a:srgbClr val="FF0000"/>
                </a:solidFill>
                <a:highlight>
                  <a:schemeClr val="lt1"/>
                </a:highlight>
              </a:rPr>
              <a:t> </a:t>
            </a:r>
            <a:r>
              <a:rPr lang="en" sz="1000">
                <a:solidFill>
                  <a:srgbClr val="FF0000"/>
                </a:solidFill>
                <a:highlight>
                  <a:schemeClr val="lt1"/>
                </a:highlight>
              </a:rPr>
              <a:t> Pg 4</a:t>
            </a:r>
            <a:r>
              <a:rPr lang="en">
                <a:solidFill>
                  <a:srgbClr val="003366"/>
                </a:solidFill>
                <a:highlight>
                  <a:schemeClr val="lt1"/>
                </a:highlight>
              </a:rPr>
              <a:t> </a:t>
            </a:r>
            <a:endParaRPr>
              <a:solidFill>
                <a:srgbClr val="003366"/>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3.4.a Explain the Operation of  both Informal (Open) and Directed Nets </a:t>
            </a:r>
            <a:r>
              <a:rPr lang="en" sz="1000">
                <a:solidFill>
                  <a:srgbClr val="FF0000"/>
                </a:solidFill>
                <a:highlight>
                  <a:schemeClr val="lt1"/>
                </a:highlight>
                <a:uFill>
                  <a:noFill/>
                </a:uFill>
                <a:hlinkClick r:id="rId3">
                  <a:extLst>
                    <a:ext uri="{A12FA001-AC4F-418D-AE19-62706E023703}">
                      <ahyp:hlinkClr xmlns:ahyp="http://schemas.microsoft.com/office/drawing/2018/hyperlinkcolor" val="tx"/>
                    </a:ext>
                  </a:extLst>
                </a:hlinkClick>
              </a:rPr>
              <a:t>3rd Class Op</a:t>
            </a:r>
            <a:r>
              <a:rPr lang="en" sz="600">
                <a:solidFill>
                  <a:srgbClr val="FF0000"/>
                </a:solidFill>
                <a:highlight>
                  <a:schemeClr val="lt1"/>
                </a:highlight>
              </a:rPr>
              <a:t> </a:t>
            </a:r>
            <a:r>
              <a:rPr lang="en" sz="1000">
                <a:solidFill>
                  <a:srgbClr val="FF0000"/>
                </a:solidFill>
                <a:highlight>
                  <a:schemeClr val="lt1"/>
                </a:highlight>
              </a:rPr>
              <a:t> Pg 4</a:t>
            </a:r>
            <a:endParaRPr>
              <a:solidFill>
                <a:srgbClr val="003366"/>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3.4.b Participate in a Directed Net as Net Control </a:t>
            </a:r>
            <a:r>
              <a:rPr lang="en" sz="1000">
                <a:solidFill>
                  <a:srgbClr val="FF0000"/>
                </a:solidFill>
                <a:highlight>
                  <a:srgbClr val="FFFFFF"/>
                </a:highlight>
              </a:rPr>
              <a:t>Run a SCARES Net as Net Control</a:t>
            </a:r>
            <a:endParaRPr sz="1000">
              <a:solidFill>
                <a:srgbClr val="FF0000"/>
              </a:solidFill>
              <a:highlight>
                <a:srgbClr val="FFFFFF"/>
              </a:highlight>
            </a:endParaRPr>
          </a:p>
          <a:p>
            <a:pPr marL="0" lvl="0" indent="0" algn="l" rtl="0">
              <a:lnSpc>
                <a:spcPct val="115000"/>
              </a:lnSpc>
              <a:spcBef>
                <a:spcPts val="900"/>
              </a:spcBef>
              <a:spcAft>
                <a:spcPts val="0"/>
              </a:spcAft>
              <a:buNone/>
            </a:pPr>
            <a:endParaRPr>
              <a:solidFill>
                <a:srgbClr val="003366"/>
              </a:solidFill>
              <a:highlight>
                <a:srgbClr val="FFFFFF"/>
              </a:highlight>
            </a:endParaRPr>
          </a:p>
          <a:p>
            <a:pPr marL="0" lvl="0" indent="0" algn="l" rtl="0">
              <a:lnSpc>
                <a:spcPct val="115000"/>
              </a:lnSpc>
              <a:spcBef>
                <a:spcPts val="900"/>
              </a:spcBef>
              <a:spcAft>
                <a:spcPts val="900"/>
              </a:spcAft>
              <a:buNone/>
            </a:pPr>
            <a:endParaRPr>
              <a:solidFill>
                <a:srgbClr val="003366"/>
              </a:solidFill>
              <a:highlight>
                <a:srgbClr val="FFFFFF"/>
              </a:highlight>
            </a:endParaRPr>
          </a:p>
        </p:txBody>
      </p:sp>
      <p:sp>
        <p:nvSpPr>
          <p:cNvPr id="380" name="Google Shape;380;p23"/>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5 min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24"/>
          <p:cNvSpPr txBox="1">
            <a:spLocks noGrp="1"/>
          </p:cNvSpPr>
          <p:nvPr>
            <p:ph type="title"/>
          </p:nvPr>
        </p:nvSpPr>
        <p:spPr>
          <a:xfrm>
            <a:off x="1473725" y="498950"/>
            <a:ext cx="7030500" cy="64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2nd CLASS Communicator</a:t>
            </a:r>
            <a:endParaRPr sz="3000">
              <a:solidFill>
                <a:srgbClr val="000000"/>
              </a:solidFill>
              <a:latin typeface="Arial"/>
              <a:ea typeface="Arial"/>
              <a:cs typeface="Arial"/>
              <a:sym typeface="Arial"/>
            </a:endParaRPr>
          </a:p>
        </p:txBody>
      </p:sp>
      <p:sp>
        <p:nvSpPr>
          <p:cNvPr id="386" name="Google Shape;386;p24"/>
          <p:cNvSpPr txBox="1"/>
          <p:nvPr/>
        </p:nvSpPr>
        <p:spPr>
          <a:xfrm>
            <a:off x="89850" y="1452800"/>
            <a:ext cx="9186600" cy="3662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b="1">
                <a:solidFill>
                  <a:srgbClr val="003366"/>
                </a:solidFill>
                <a:highlight>
                  <a:schemeClr val="lt1"/>
                </a:highlight>
              </a:rPr>
              <a:t>A 2nd Class Operator should be able to help set up the hardware necessary for UHF/VHF systems and be able to take a leadership role in the Operation and Reconfiguration of small area Tactical and Traffic nets, including acting as a Net Control Station.  This should be the minimum qualification for an EC or AEC.</a:t>
            </a:r>
            <a:endParaRPr b="1">
              <a:solidFill>
                <a:srgbClr val="003366"/>
              </a:solidFill>
              <a:highlight>
                <a:schemeClr val="lt1"/>
              </a:highlight>
            </a:endParaRPr>
          </a:p>
          <a:p>
            <a:pPr marL="0" lvl="0" indent="0" algn="l" rtl="0">
              <a:lnSpc>
                <a:spcPct val="115000"/>
              </a:lnSpc>
              <a:spcBef>
                <a:spcPts val="900"/>
              </a:spcBef>
              <a:spcAft>
                <a:spcPts val="0"/>
              </a:spcAft>
              <a:buNone/>
            </a:pPr>
            <a:r>
              <a:rPr lang="en" sz="1300">
                <a:solidFill>
                  <a:srgbClr val="003366"/>
                </a:solidFill>
                <a:highlight>
                  <a:schemeClr val="lt1"/>
                </a:highlight>
              </a:rPr>
              <a:t>_____   2.1.a Explain why a fully qualified individual volunteering for service outside their own community </a:t>
            </a:r>
            <a:endParaRPr sz="1300">
              <a:solidFill>
                <a:srgbClr val="003366"/>
              </a:solidFill>
              <a:highlight>
                <a:schemeClr val="lt1"/>
              </a:highlight>
            </a:endParaRPr>
          </a:p>
          <a:p>
            <a:pPr marL="0" lvl="0" indent="0" algn="l" rtl="0">
              <a:lnSpc>
                <a:spcPct val="115000"/>
              </a:lnSpc>
              <a:spcBef>
                <a:spcPts val="900"/>
              </a:spcBef>
              <a:spcAft>
                <a:spcPts val="0"/>
              </a:spcAft>
              <a:buNone/>
            </a:pPr>
            <a:r>
              <a:rPr lang="en" sz="1300">
                <a:solidFill>
                  <a:srgbClr val="003366"/>
                </a:solidFill>
                <a:highlight>
                  <a:schemeClr val="lt1"/>
                </a:highlight>
              </a:rPr>
              <a:t>                      might be rejected while a less qualified person from within the community is accepted for  </a:t>
            </a:r>
            <a:endParaRPr sz="1300">
              <a:solidFill>
                <a:srgbClr val="003366"/>
              </a:solidFill>
              <a:highlight>
                <a:schemeClr val="lt1"/>
              </a:highlight>
            </a:endParaRPr>
          </a:p>
          <a:p>
            <a:pPr marL="0" lvl="0" indent="0" algn="l" rtl="0">
              <a:lnSpc>
                <a:spcPct val="115000"/>
              </a:lnSpc>
              <a:spcBef>
                <a:spcPts val="900"/>
              </a:spcBef>
              <a:spcAft>
                <a:spcPts val="0"/>
              </a:spcAft>
              <a:buNone/>
            </a:pPr>
            <a:r>
              <a:rPr lang="en" sz="1300">
                <a:solidFill>
                  <a:srgbClr val="003366"/>
                </a:solidFill>
                <a:highlight>
                  <a:schemeClr val="lt1"/>
                </a:highlight>
              </a:rPr>
              <a:t>                      emergency services </a:t>
            </a:r>
            <a:r>
              <a:rPr lang="en" sz="1300">
                <a:solidFill>
                  <a:srgbClr val="FF0000"/>
                </a:solidFill>
                <a:highlight>
                  <a:schemeClr val="lt1"/>
                </a:highlight>
              </a:rPr>
              <a:t>[Less qualified people are vetted by the agency and have a trusted relationship]</a:t>
            </a:r>
            <a:endParaRPr sz="1300">
              <a:solidFill>
                <a:srgbClr val="FF0000"/>
              </a:solidFill>
              <a:highlight>
                <a:schemeClr val="lt1"/>
              </a:highlight>
            </a:endParaRPr>
          </a:p>
          <a:p>
            <a:pPr marL="0" lvl="0" indent="0" algn="l" rtl="0">
              <a:lnSpc>
                <a:spcPct val="115000"/>
              </a:lnSpc>
              <a:spcBef>
                <a:spcPts val="900"/>
              </a:spcBef>
              <a:spcAft>
                <a:spcPts val="0"/>
              </a:spcAft>
              <a:buNone/>
            </a:pPr>
            <a:r>
              <a:rPr lang="en" sz="1300">
                <a:solidFill>
                  <a:srgbClr val="003366"/>
                </a:solidFill>
                <a:highlight>
                  <a:schemeClr val="lt1"/>
                </a:highlight>
              </a:rPr>
              <a:t>_____   2.1.b Explain why Ham EMCOMM is not secure, what kinds of messages should be routed another </a:t>
            </a:r>
            <a:endParaRPr sz="1300">
              <a:solidFill>
                <a:srgbClr val="003366"/>
              </a:solidFill>
              <a:highlight>
                <a:schemeClr val="lt1"/>
              </a:highlight>
            </a:endParaRPr>
          </a:p>
          <a:p>
            <a:pPr marL="0" lvl="0" indent="0" algn="l" rtl="0">
              <a:lnSpc>
                <a:spcPct val="115000"/>
              </a:lnSpc>
              <a:spcBef>
                <a:spcPts val="900"/>
              </a:spcBef>
              <a:spcAft>
                <a:spcPts val="0"/>
              </a:spcAft>
              <a:buNone/>
            </a:pPr>
            <a:r>
              <a:rPr lang="en" sz="1300">
                <a:solidFill>
                  <a:srgbClr val="003366"/>
                </a:solidFill>
                <a:highlight>
                  <a:schemeClr val="lt1"/>
                </a:highlight>
              </a:rPr>
              <a:t>                      way if possible, and how to make Ham more secure from casual listeners if other (non-Ham)     </a:t>
            </a:r>
            <a:endParaRPr sz="1300">
              <a:solidFill>
                <a:srgbClr val="003366"/>
              </a:solidFill>
              <a:highlight>
                <a:schemeClr val="lt1"/>
              </a:highlight>
            </a:endParaRPr>
          </a:p>
          <a:p>
            <a:pPr marL="0" lvl="0" indent="0" algn="l" rtl="0">
              <a:lnSpc>
                <a:spcPct val="115000"/>
              </a:lnSpc>
              <a:spcBef>
                <a:spcPts val="900"/>
              </a:spcBef>
              <a:spcAft>
                <a:spcPts val="0"/>
              </a:spcAft>
              <a:buNone/>
            </a:pPr>
            <a:r>
              <a:rPr lang="en" sz="1300">
                <a:solidFill>
                  <a:srgbClr val="003366"/>
                </a:solidFill>
                <a:highlight>
                  <a:schemeClr val="lt1"/>
                </a:highlight>
              </a:rPr>
              <a:t>                     means are not available.  </a:t>
            </a:r>
            <a:r>
              <a:rPr lang="en" sz="1300">
                <a:solidFill>
                  <a:srgbClr val="FF0000"/>
                </a:solidFill>
                <a:highlight>
                  <a:schemeClr val="lt1"/>
                </a:highlight>
              </a:rPr>
              <a:t>[Ham Radio is unencrypted and anyone can hear with right equipment - Protect PII]</a:t>
            </a:r>
            <a:endParaRPr sz="1300">
              <a:solidFill>
                <a:srgbClr val="FF0000"/>
              </a:solidFill>
              <a:highlight>
                <a:schemeClr val="lt1"/>
              </a:highlight>
            </a:endParaRPr>
          </a:p>
          <a:p>
            <a:pPr marL="0" lvl="0" indent="0" algn="l" rtl="0">
              <a:lnSpc>
                <a:spcPct val="115000"/>
              </a:lnSpc>
              <a:spcBef>
                <a:spcPts val="900"/>
              </a:spcBef>
              <a:spcAft>
                <a:spcPts val="0"/>
              </a:spcAft>
              <a:buNone/>
            </a:pPr>
            <a:r>
              <a:rPr lang="en" sz="1300">
                <a:solidFill>
                  <a:srgbClr val="003366"/>
                </a:solidFill>
                <a:highlight>
                  <a:schemeClr val="lt1"/>
                </a:highlight>
              </a:rPr>
              <a:t>_____   2.1.c Describe how to mitigate your risks from Hazardous Materials (HAZMET) in a response </a:t>
            </a:r>
            <a:endParaRPr sz="1300">
              <a:solidFill>
                <a:srgbClr val="003366"/>
              </a:solidFill>
              <a:highlight>
                <a:schemeClr val="lt1"/>
              </a:highlight>
            </a:endParaRPr>
          </a:p>
          <a:p>
            <a:pPr marL="0" lvl="0" indent="0" algn="l" rtl="0">
              <a:lnSpc>
                <a:spcPct val="115000"/>
              </a:lnSpc>
              <a:spcBef>
                <a:spcPts val="900"/>
              </a:spcBef>
              <a:spcAft>
                <a:spcPts val="900"/>
              </a:spcAft>
              <a:buNone/>
            </a:pPr>
            <a:r>
              <a:rPr lang="en" sz="1300">
                <a:solidFill>
                  <a:srgbClr val="003366"/>
                </a:solidFill>
                <a:highlight>
                  <a:schemeClr val="lt1"/>
                </a:highlight>
              </a:rPr>
              <a:t>                      Environment </a:t>
            </a:r>
            <a:r>
              <a:rPr lang="en" sz="1100">
                <a:solidFill>
                  <a:srgbClr val="FF0000"/>
                </a:solidFill>
                <a:highlight>
                  <a:schemeClr val="lt1"/>
                </a:highlight>
              </a:rPr>
              <a:t>PPE, Stay away</a:t>
            </a:r>
            <a:endParaRPr sz="1600">
              <a:solidFill>
                <a:srgbClr val="FF0000"/>
              </a:solidFill>
            </a:endParaRPr>
          </a:p>
        </p:txBody>
      </p:sp>
      <p:sp>
        <p:nvSpPr>
          <p:cNvPr id="387" name="Google Shape;387;p24"/>
          <p:cNvSpPr txBox="1"/>
          <p:nvPr/>
        </p:nvSpPr>
        <p:spPr>
          <a:xfrm>
            <a:off x="8073000" y="48657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5 min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25"/>
          <p:cNvSpPr txBox="1">
            <a:spLocks noGrp="1"/>
          </p:cNvSpPr>
          <p:nvPr>
            <p:ph type="title"/>
          </p:nvPr>
        </p:nvSpPr>
        <p:spPr>
          <a:xfrm>
            <a:off x="1473725" y="498950"/>
            <a:ext cx="7030500" cy="64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2nd CLASS Communicator</a:t>
            </a:r>
            <a:endParaRPr sz="3000">
              <a:solidFill>
                <a:srgbClr val="000000"/>
              </a:solidFill>
              <a:latin typeface="Arial"/>
              <a:ea typeface="Arial"/>
              <a:cs typeface="Arial"/>
              <a:sym typeface="Arial"/>
            </a:endParaRPr>
          </a:p>
        </p:txBody>
      </p:sp>
      <p:sp>
        <p:nvSpPr>
          <p:cNvPr id="393" name="Google Shape;393;p25"/>
          <p:cNvSpPr txBox="1"/>
          <p:nvPr/>
        </p:nvSpPr>
        <p:spPr>
          <a:xfrm>
            <a:off x="84800" y="1523050"/>
            <a:ext cx="8811900" cy="2216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a:solidFill>
                  <a:srgbClr val="003366"/>
                </a:solidFill>
                <a:highlight>
                  <a:schemeClr val="lt1"/>
                </a:highlight>
              </a:rPr>
              <a:t>_____   2.2.a Describe the “ARES/RACES” “Served Agency” relationship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a:t>
            </a:r>
            <a:r>
              <a:rPr lang="en">
                <a:solidFill>
                  <a:srgbClr val="FF0000"/>
                </a:solidFill>
                <a:highlight>
                  <a:schemeClr val="lt1"/>
                </a:highlight>
              </a:rPr>
              <a:t>How do ARES/RACES service the Served Agencies</a:t>
            </a:r>
            <a:endParaRPr>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2.2.b Know where Communications fits into the ICS structure </a:t>
            </a:r>
            <a:r>
              <a:rPr lang="en">
                <a:solidFill>
                  <a:srgbClr val="FF0000"/>
                </a:solidFill>
                <a:highlight>
                  <a:schemeClr val="lt1"/>
                </a:highlight>
              </a:rPr>
              <a:t>Logistics, Personnel:  [see notes]</a:t>
            </a:r>
            <a:endParaRPr>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2.2.c Describe the relationships between an ARCT, NIMS, and ICS</a:t>
            </a:r>
            <a:r>
              <a:rPr lang="en">
                <a:solidFill>
                  <a:srgbClr val="FF0000"/>
                </a:solidFill>
                <a:highlight>
                  <a:schemeClr val="lt1"/>
                </a:highlight>
              </a:rPr>
              <a:t> [see notes][Need input]</a:t>
            </a:r>
            <a:endParaRPr>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2.2.d Describe an ARCT and what Levels I – IV ARCTs mean</a:t>
            </a:r>
            <a:r>
              <a:rPr lang="en">
                <a:solidFill>
                  <a:srgbClr val="FF0000"/>
                </a:solidFill>
                <a:highlight>
                  <a:schemeClr val="lt1"/>
                </a:highlight>
              </a:rPr>
              <a:t> [see notes]</a:t>
            </a:r>
            <a:endParaRPr>
              <a:solidFill>
                <a:srgbClr val="003366"/>
              </a:solidFill>
              <a:highlight>
                <a:schemeClr val="lt1"/>
              </a:highlight>
            </a:endParaRPr>
          </a:p>
          <a:p>
            <a:pPr marL="0" lvl="0" indent="0" algn="l" rtl="0">
              <a:lnSpc>
                <a:spcPct val="115000"/>
              </a:lnSpc>
              <a:spcBef>
                <a:spcPts val="900"/>
              </a:spcBef>
              <a:spcAft>
                <a:spcPts val="900"/>
              </a:spcAft>
              <a:buNone/>
            </a:pPr>
            <a:r>
              <a:rPr lang="en">
                <a:solidFill>
                  <a:srgbClr val="003366"/>
                </a:solidFill>
                <a:highlight>
                  <a:schemeClr val="lt1"/>
                </a:highlight>
              </a:rPr>
              <a:t>_____   2.2.e Describe the Difference between a “Communicator” and a “Radio Operator” </a:t>
            </a:r>
            <a:r>
              <a:rPr lang="en">
                <a:solidFill>
                  <a:srgbClr val="FF0000"/>
                </a:solidFill>
                <a:highlight>
                  <a:schemeClr val="lt1"/>
                </a:highlight>
              </a:rPr>
              <a:t>[Need input]</a:t>
            </a:r>
            <a:endParaRPr sz="1900">
              <a:solidFill>
                <a:srgbClr val="FF0000"/>
              </a:solidFill>
            </a:endParaRPr>
          </a:p>
        </p:txBody>
      </p:sp>
      <p:sp>
        <p:nvSpPr>
          <p:cNvPr id="394" name="Google Shape;394;p25"/>
          <p:cNvSpPr txBox="1"/>
          <p:nvPr/>
        </p:nvSpPr>
        <p:spPr>
          <a:xfrm>
            <a:off x="8073000" y="48657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5 min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26"/>
          <p:cNvSpPr txBox="1">
            <a:spLocks noGrp="1"/>
          </p:cNvSpPr>
          <p:nvPr>
            <p:ph type="title"/>
          </p:nvPr>
        </p:nvSpPr>
        <p:spPr>
          <a:xfrm>
            <a:off x="1473725" y="498950"/>
            <a:ext cx="7030500" cy="64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2nd CLASS Communicator</a:t>
            </a:r>
            <a:endParaRPr sz="3000">
              <a:solidFill>
                <a:srgbClr val="000000"/>
              </a:solidFill>
              <a:latin typeface="Arial"/>
              <a:ea typeface="Arial"/>
              <a:cs typeface="Arial"/>
              <a:sym typeface="Arial"/>
            </a:endParaRPr>
          </a:p>
        </p:txBody>
      </p:sp>
      <p:sp>
        <p:nvSpPr>
          <p:cNvPr id="400" name="Google Shape;400;p26"/>
          <p:cNvSpPr txBox="1"/>
          <p:nvPr/>
        </p:nvSpPr>
        <p:spPr>
          <a:xfrm>
            <a:off x="84800" y="1523050"/>
            <a:ext cx="8811900" cy="2464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a:solidFill>
                  <a:srgbClr val="003366"/>
                </a:solidFill>
                <a:highlight>
                  <a:schemeClr val="lt1"/>
                </a:highlight>
              </a:rPr>
              <a:t>_____   2.3.a Act as Net Control for a Directed Net</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2.3.b Describe the Difference Between Tactical and Record or Traffic Communications and when it is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appropriate to use each </a:t>
            </a:r>
            <a:r>
              <a:rPr lang="en">
                <a:solidFill>
                  <a:srgbClr val="FF0000"/>
                </a:solidFill>
                <a:highlight>
                  <a:schemeClr val="lt1"/>
                </a:highlight>
              </a:rPr>
              <a:t>[need input]</a:t>
            </a:r>
            <a:endParaRPr>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2.3.c Know how to Encode and Decode ARRL Numbered Radiograms </a:t>
            </a:r>
            <a:br>
              <a:rPr lang="en">
                <a:solidFill>
                  <a:srgbClr val="003366"/>
                </a:solidFill>
                <a:highlight>
                  <a:schemeClr val="lt1"/>
                </a:highlight>
              </a:rPr>
            </a:br>
            <a:r>
              <a:rPr lang="en">
                <a:solidFill>
                  <a:srgbClr val="003366"/>
                </a:solidFill>
                <a:highlight>
                  <a:schemeClr val="lt1"/>
                </a:highlight>
              </a:rPr>
              <a:t>		</a:t>
            </a:r>
            <a:r>
              <a:rPr lang="en" sz="1100" u="sng">
                <a:solidFill>
                  <a:srgbClr val="2200CC"/>
                </a:solidFill>
                <a:hlinkClick r:id="rId3">
                  <a:extLst>
                    <a:ext uri="{A12FA001-AC4F-418D-AE19-62706E023703}">
                      <ahyp:hlinkClr xmlns:ahyp="http://schemas.microsoft.com/office/drawing/2018/hyperlinkcolor" val="tx"/>
                    </a:ext>
                  </a:extLst>
                </a:hlinkClick>
              </a:rPr>
              <a:t>https://k6mpn.org/training/ARES-Field-ResourceManual.pdf</a:t>
            </a:r>
            <a:r>
              <a:rPr lang="en" sz="1100"/>
              <a:t>   Pages 30-35</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2.3.d Describe the Importance of Brevity and Clarity in EMCOMM </a:t>
            </a:r>
            <a:r>
              <a:rPr lang="en">
                <a:solidFill>
                  <a:srgbClr val="FF0000"/>
                </a:solidFill>
                <a:highlight>
                  <a:schemeClr val="lt1"/>
                </a:highlight>
              </a:rPr>
              <a:t>[see notes]</a:t>
            </a:r>
            <a:endParaRPr>
              <a:solidFill>
                <a:srgbClr val="FF0000"/>
              </a:solidFill>
              <a:highlight>
                <a:schemeClr val="lt1"/>
              </a:highlight>
            </a:endParaRPr>
          </a:p>
          <a:p>
            <a:pPr marL="0" lvl="0" indent="0" algn="l" rtl="0">
              <a:lnSpc>
                <a:spcPct val="115000"/>
              </a:lnSpc>
              <a:spcBef>
                <a:spcPts val="900"/>
              </a:spcBef>
              <a:spcAft>
                <a:spcPts val="900"/>
              </a:spcAft>
              <a:buNone/>
            </a:pPr>
            <a:r>
              <a:rPr lang="en">
                <a:solidFill>
                  <a:srgbClr val="003366"/>
                </a:solidFill>
                <a:highlight>
                  <a:schemeClr val="lt1"/>
                </a:highlight>
              </a:rPr>
              <a:t>_____   2.3.e Describe VOX and why it must be used carefully in EMCOMM centers </a:t>
            </a:r>
            <a:r>
              <a:rPr lang="en">
                <a:solidFill>
                  <a:srgbClr val="FF0000"/>
                </a:solidFill>
                <a:highlight>
                  <a:schemeClr val="lt1"/>
                </a:highlight>
              </a:rPr>
              <a:t>[see notes]</a:t>
            </a:r>
            <a:endParaRPr sz="1900"/>
          </a:p>
        </p:txBody>
      </p:sp>
      <p:sp>
        <p:nvSpPr>
          <p:cNvPr id="401" name="Google Shape;401;p26"/>
          <p:cNvSpPr txBox="1"/>
          <p:nvPr/>
        </p:nvSpPr>
        <p:spPr>
          <a:xfrm>
            <a:off x="8073000" y="48657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5 min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27"/>
          <p:cNvSpPr txBox="1">
            <a:spLocks noGrp="1"/>
          </p:cNvSpPr>
          <p:nvPr>
            <p:ph type="title"/>
          </p:nvPr>
        </p:nvSpPr>
        <p:spPr>
          <a:xfrm>
            <a:off x="1473725" y="498950"/>
            <a:ext cx="7030500" cy="64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2nd CLASS Communicator</a:t>
            </a:r>
            <a:endParaRPr sz="3000">
              <a:solidFill>
                <a:srgbClr val="000000"/>
              </a:solidFill>
              <a:latin typeface="Arial"/>
              <a:ea typeface="Arial"/>
              <a:cs typeface="Arial"/>
              <a:sym typeface="Arial"/>
            </a:endParaRPr>
          </a:p>
        </p:txBody>
      </p:sp>
      <p:sp>
        <p:nvSpPr>
          <p:cNvPr id="407" name="Google Shape;407;p27"/>
          <p:cNvSpPr txBox="1"/>
          <p:nvPr/>
        </p:nvSpPr>
        <p:spPr>
          <a:xfrm>
            <a:off x="84800" y="1446850"/>
            <a:ext cx="9144000" cy="28275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a:solidFill>
                  <a:srgbClr val="003366"/>
                </a:solidFill>
                <a:highlight>
                  <a:schemeClr val="lt1"/>
                </a:highlight>
              </a:rPr>
              <a:t>_____   2.4.a Describe a  “gain” antenna</a:t>
            </a:r>
            <a:r>
              <a:rPr lang="en">
                <a:solidFill>
                  <a:srgbClr val="FF0000"/>
                </a:solidFill>
                <a:highlight>
                  <a:schemeClr val="lt1"/>
                </a:highlight>
              </a:rPr>
              <a:t> [see notes]</a:t>
            </a:r>
            <a:endParaRPr>
              <a:solidFill>
                <a:srgbClr val="FF0000"/>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2.4.b Demonstrate how to attach a “gain” antenna to an HT</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2.4.c Explain the Advantages and Disadvantages of a Directional (Beam) Antenna</a:t>
            </a:r>
            <a:r>
              <a:rPr lang="en">
                <a:solidFill>
                  <a:srgbClr val="FF0000"/>
                </a:solidFill>
                <a:highlight>
                  <a:schemeClr val="lt1"/>
                </a:highlight>
              </a:rPr>
              <a:t> [see notes]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2.4.d Identify standard antenna couplers and describe the use of adapters and gender changers</a:t>
            </a:r>
            <a:r>
              <a:rPr lang="en">
                <a:solidFill>
                  <a:srgbClr val="FF0000"/>
                </a:solidFill>
                <a:highlight>
                  <a:schemeClr val="lt1"/>
                </a:highlight>
              </a:rPr>
              <a:t> [see notes]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2.5.a Explain why low power operation is important in EMCOMM</a:t>
            </a:r>
            <a:r>
              <a:rPr lang="en">
                <a:solidFill>
                  <a:srgbClr val="FF0000"/>
                </a:solidFill>
                <a:highlight>
                  <a:schemeClr val="lt1"/>
                </a:highlight>
              </a:rPr>
              <a:t> [see notes]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2.5.b Describe the advantages and disadvantages of various battery types including Lead Acid, </a:t>
            </a:r>
            <a:endParaRPr>
              <a:solidFill>
                <a:srgbClr val="003366"/>
              </a:solidFill>
              <a:highlight>
                <a:schemeClr val="lt1"/>
              </a:highlight>
            </a:endParaRPr>
          </a:p>
          <a:p>
            <a:pPr marL="0" lvl="0" indent="0" algn="l" rtl="0">
              <a:lnSpc>
                <a:spcPct val="115000"/>
              </a:lnSpc>
              <a:spcBef>
                <a:spcPts val="900"/>
              </a:spcBef>
              <a:spcAft>
                <a:spcPts val="900"/>
              </a:spcAft>
              <a:buNone/>
            </a:pPr>
            <a:r>
              <a:rPr lang="en">
                <a:solidFill>
                  <a:srgbClr val="003366"/>
                </a:solidFill>
                <a:highlight>
                  <a:schemeClr val="lt1"/>
                </a:highlight>
              </a:rPr>
              <a:t>                      Gel Cell, NiCad, NiMh, LiIon, and Alkaline for EMCOMM</a:t>
            </a:r>
            <a:r>
              <a:rPr lang="en">
                <a:solidFill>
                  <a:srgbClr val="FF0000"/>
                </a:solidFill>
                <a:highlight>
                  <a:schemeClr val="lt1"/>
                </a:highlight>
              </a:rPr>
              <a:t> [see notes]</a:t>
            </a:r>
            <a:endParaRPr sz="1900"/>
          </a:p>
        </p:txBody>
      </p:sp>
      <p:sp>
        <p:nvSpPr>
          <p:cNvPr id="408" name="Google Shape;408;p27"/>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5 min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28"/>
          <p:cNvSpPr txBox="1">
            <a:spLocks noGrp="1"/>
          </p:cNvSpPr>
          <p:nvPr>
            <p:ph type="title"/>
          </p:nvPr>
        </p:nvSpPr>
        <p:spPr>
          <a:xfrm>
            <a:off x="1473725" y="533900"/>
            <a:ext cx="7030500" cy="57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1st CLASS Communicator</a:t>
            </a:r>
            <a:endParaRPr sz="3000">
              <a:solidFill>
                <a:srgbClr val="000000"/>
              </a:solidFill>
              <a:latin typeface="Arial"/>
              <a:ea typeface="Arial"/>
              <a:cs typeface="Arial"/>
              <a:sym typeface="Arial"/>
            </a:endParaRPr>
          </a:p>
        </p:txBody>
      </p:sp>
      <p:sp>
        <p:nvSpPr>
          <p:cNvPr id="414" name="Google Shape;414;p28"/>
          <p:cNvSpPr txBox="1"/>
          <p:nvPr/>
        </p:nvSpPr>
        <p:spPr>
          <a:xfrm>
            <a:off x="297450" y="1496800"/>
            <a:ext cx="8549100" cy="2898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sz="1600" b="1">
                <a:solidFill>
                  <a:srgbClr val="003366"/>
                </a:solidFill>
                <a:highlight>
                  <a:schemeClr val="lt1"/>
                </a:highlight>
              </a:rPr>
              <a:t>A 1st  Class Operator extends the 2nd Class capability into the HF, into wider area operation and for longer periods of primitive operation using emergency power.</a:t>
            </a:r>
            <a:endParaRPr sz="1600" b="1">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1.1 FCC General Class License or Higher</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1.2 Staff an EMCOMM drill</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1.3 Show the ability to set up a radio for SSB communications in at least two bands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1.4.a Describe how maintaining reliable point to point communications is different from DXing</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1.4.b Explain When and How you would choose between NVIS and low incident antennas for HF </a:t>
            </a:r>
            <a:endParaRPr>
              <a:solidFill>
                <a:srgbClr val="003366"/>
              </a:solidFill>
              <a:highlight>
                <a:schemeClr val="lt1"/>
              </a:highlight>
            </a:endParaRPr>
          </a:p>
          <a:p>
            <a:pPr marL="0" lvl="0" indent="0" algn="l" rtl="0">
              <a:lnSpc>
                <a:spcPct val="115000"/>
              </a:lnSpc>
              <a:spcBef>
                <a:spcPts val="900"/>
              </a:spcBef>
              <a:spcAft>
                <a:spcPts val="900"/>
              </a:spcAft>
              <a:buNone/>
            </a:pPr>
            <a:endParaRPr>
              <a:solidFill>
                <a:srgbClr val="003366"/>
              </a:solidFill>
              <a:highlight>
                <a:schemeClr val="lt1"/>
              </a:highlight>
            </a:endParaRPr>
          </a:p>
        </p:txBody>
      </p:sp>
      <p:sp>
        <p:nvSpPr>
          <p:cNvPr id="415" name="Google Shape;415;p28"/>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2.5 min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29"/>
          <p:cNvSpPr txBox="1">
            <a:spLocks noGrp="1"/>
          </p:cNvSpPr>
          <p:nvPr>
            <p:ph type="title"/>
          </p:nvPr>
        </p:nvSpPr>
        <p:spPr>
          <a:xfrm>
            <a:off x="1473725" y="505550"/>
            <a:ext cx="7030500" cy="631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1st CLASS Communicator</a:t>
            </a:r>
            <a:endParaRPr sz="3000">
              <a:solidFill>
                <a:srgbClr val="000000"/>
              </a:solidFill>
              <a:latin typeface="Arial"/>
              <a:ea typeface="Arial"/>
              <a:cs typeface="Arial"/>
              <a:sym typeface="Arial"/>
            </a:endParaRPr>
          </a:p>
        </p:txBody>
      </p:sp>
      <p:sp>
        <p:nvSpPr>
          <p:cNvPr id="421" name="Google Shape;421;p29"/>
          <p:cNvSpPr txBox="1"/>
          <p:nvPr/>
        </p:nvSpPr>
        <p:spPr>
          <a:xfrm>
            <a:off x="226100" y="1609825"/>
            <a:ext cx="8549100" cy="2579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b="1">
                <a:solidFill>
                  <a:srgbClr val="003366"/>
                </a:solidFill>
                <a:highlight>
                  <a:schemeClr val="lt1"/>
                </a:highlight>
              </a:rPr>
              <a:t>for EMCOMM</a:t>
            </a:r>
            <a:endParaRPr b="1">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1.4.c Explain how to select NVIS frequencies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1.5    Describe Linked and Layered Nets and when they are used</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1.6.a Describe the Advantages and Disadvantages of: Generators, Solar Power,  and Batteries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as back up emergency power systems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1.6.b Describe the precautions necessary in portable generator operation including </a:t>
            </a:r>
            <a:endParaRPr>
              <a:solidFill>
                <a:srgbClr val="003366"/>
              </a:solidFill>
              <a:highlight>
                <a:schemeClr val="lt1"/>
              </a:highlight>
            </a:endParaRPr>
          </a:p>
          <a:p>
            <a:pPr marL="0" lvl="0" indent="0" algn="l" rtl="0">
              <a:lnSpc>
                <a:spcPct val="115000"/>
              </a:lnSpc>
              <a:spcBef>
                <a:spcPts val="900"/>
              </a:spcBef>
              <a:spcAft>
                <a:spcPts val="900"/>
              </a:spcAft>
              <a:buNone/>
            </a:pPr>
            <a:r>
              <a:rPr lang="en">
                <a:solidFill>
                  <a:srgbClr val="003366"/>
                </a:solidFill>
                <a:highlight>
                  <a:schemeClr val="lt1"/>
                </a:highlight>
              </a:rPr>
              <a:t>                      exhaust issues, GFI, extension cabling, fuel storage and handling</a:t>
            </a:r>
            <a:endParaRPr>
              <a:solidFill>
                <a:srgbClr val="FF0000"/>
              </a:solidFill>
            </a:endParaRPr>
          </a:p>
        </p:txBody>
      </p:sp>
      <p:sp>
        <p:nvSpPr>
          <p:cNvPr id="422" name="Google Shape;422;p29"/>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2.5 min</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30"/>
          <p:cNvSpPr txBox="1">
            <a:spLocks noGrp="1"/>
          </p:cNvSpPr>
          <p:nvPr>
            <p:ph type="title"/>
          </p:nvPr>
        </p:nvSpPr>
        <p:spPr>
          <a:xfrm>
            <a:off x="1572900" y="491450"/>
            <a:ext cx="7030500" cy="660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CHIEF Communicator</a:t>
            </a:r>
            <a:endParaRPr sz="3000">
              <a:solidFill>
                <a:srgbClr val="000000"/>
              </a:solidFill>
              <a:latin typeface="Arial"/>
              <a:ea typeface="Arial"/>
              <a:cs typeface="Arial"/>
              <a:sym typeface="Arial"/>
            </a:endParaRPr>
          </a:p>
        </p:txBody>
      </p:sp>
      <p:sp>
        <p:nvSpPr>
          <p:cNvPr id="428" name="Google Shape;428;p30"/>
          <p:cNvSpPr txBox="1"/>
          <p:nvPr/>
        </p:nvSpPr>
        <p:spPr>
          <a:xfrm>
            <a:off x="226100" y="1609825"/>
            <a:ext cx="85491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endParaRPr>
              <a:solidFill>
                <a:srgbClr val="FF0000"/>
              </a:solidFill>
            </a:endParaRPr>
          </a:p>
        </p:txBody>
      </p:sp>
      <p:sp>
        <p:nvSpPr>
          <p:cNvPr id="429" name="Google Shape;429;p30"/>
          <p:cNvSpPr txBox="1"/>
          <p:nvPr/>
        </p:nvSpPr>
        <p:spPr>
          <a:xfrm>
            <a:off x="226100" y="1452800"/>
            <a:ext cx="8549100" cy="3905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sz="1600" b="1">
                <a:solidFill>
                  <a:srgbClr val="003366"/>
                </a:solidFill>
                <a:highlight>
                  <a:schemeClr val="lt1"/>
                </a:highlight>
              </a:rPr>
              <a:t>A Chief Operator should be able to plan and configure communications for a wide range of operating conditions including making appropriate band and mode selections, assigning volunteers and equipment, and coordinating an overall operation.</a:t>
            </a:r>
            <a:endParaRPr sz="1600" b="1">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C.1.a  Explain how you would set up an “intake function” to screen and assign EMCOMM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volunteers in a major emergency</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C.1.b Describe how to set up an effective “Activation” system</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C.2    Describe the roles of Complexity, Single vs. Multiple Recipient, Precision, Accuracy,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Timeliness, Priority, and Authentication of Originator in message handling and in designing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message handling systems</a:t>
            </a:r>
            <a:endParaRPr>
              <a:solidFill>
                <a:srgbClr val="003366"/>
              </a:solidFill>
              <a:highlight>
                <a:schemeClr val="lt1"/>
              </a:highlight>
            </a:endParaRPr>
          </a:p>
          <a:p>
            <a:pPr marL="0" lvl="0" indent="0" algn="l" rtl="0">
              <a:lnSpc>
                <a:spcPct val="115000"/>
              </a:lnSpc>
              <a:spcBef>
                <a:spcPts val="900"/>
              </a:spcBef>
              <a:spcAft>
                <a:spcPts val="900"/>
              </a:spcAft>
              <a:buNone/>
            </a:pPr>
            <a:endParaRPr sz="1900">
              <a:solidFill>
                <a:srgbClr val="FF0000"/>
              </a:solidFill>
            </a:endParaRPr>
          </a:p>
        </p:txBody>
      </p:sp>
      <p:sp>
        <p:nvSpPr>
          <p:cNvPr id="430" name="Google Shape;430;p30"/>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1  min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p31"/>
          <p:cNvSpPr txBox="1">
            <a:spLocks noGrp="1"/>
          </p:cNvSpPr>
          <p:nvPr>
            <p:ph type="title"/>
          </p:nvPr>
        </p:nvSpPr>
        <p:spPr>
          <a:xfrm>
            <a:off x="1473725" y="519650"/>
            <a:ext cx="7030500" cy="60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CHIEF Communicator</a:t>
            </a:r>
            <a:endParaRPr sz="3000">
              <a:solidFill>
                <a:srgbClr val="000000"/>
              </a:solidFill>
              <a:latin typeface="Arial"/>
              <a:ea typeface="Arial"/>
              <a:cs typeface="Arial"/>
              <a:sym typeface="Arial"/>
            </a:endParaRPr>
          </a:p>
        </p:txBody>
      </p:sp>
      <p:sp>
        <p:nvSpPr>
          <p:cNvPr id="436" name="Google Shape;436;p31"/>
          <p:cNvSpPr txBox="1"/>
          <p:nvPr/>
        </p:nvSpPr>
        <p:spPr>
          <a:xfrm>
            <a:off x="226100" y="1609825"/>
            <a:ext cx="85491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endParaRPr>
              <a:solidFill>
                <a:srgbClr val="FF0000"/>
              </a:solidFill>
            </a:endParaRPr>
          </a:p>
        </p:txBody>
      </p:sp>
      <p:sp>
        <p:nvSpPr>
          <p:cNvPr id="437" name="Google Shape;437;p31"/>
          <p:cNvSpPr txBox="1"/>
          <p:nvPr/>
        </p:nvSpPr>
        <p:spPr>
          <a:xfrm>
            <a:off x="226100" y="1609825"/>
            <a:ext cx="8549100" cy="3306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a:solidFill>
                  <a:srgbClr val="003366"/>
                </a:solidFill>
                <a:highlight>
                  <a:schemeClr val="lt1"/>
                </a:highlight>
              </a:rPr>
              <a:t>_____   C.3.a Describe the Advantages and Disadvantages of HF, VHF, UHF for EMCOMM</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C.3.b List five operating modes useful for EMCOMM and the Advantages and Disadvantages of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each (List must include Voice and CW)</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C.3.c Describe the Advantages and Disadvantages of non Ham systems such as the Internet,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Telephone, Cell Phone, Trunked Radio, and Shared Repeater v</a:t>
            </a:r>
            <a:endParaRPr>
              <a:solidFill>
                <a:srgbClr val="003366"/>
              </a:solidFill>
              <a:highlight>
                <a:schemeClr val="lt1"/>
              </a:highlight>
            </a:endParaRPr>
          </a:p>
          <a:p>
            <a:pPr marL="0" lvl="0" indent="0" algn="l" rtl="0">
              <a:lnSpc>
                <a:spcPct val="115000"/>
              </a:lnSpc>
              <a:spcBef>
                <a:spcPts val="900"/>
              </a:spcBef>
              <a:spcAft>
                <a:spcPts val="0"/>
              </a:spcAft>
              <a:buNone/>
            </a:pPr>
            <a:endParaRPr>
              <a:solidFill>
                <a:srgbClr val="003366"/>
              </a:solidFill>
              <a:highlight>
                <a:schemeClr val="lt1"/>
              </a:highlight>
            </a:endParaRPr>
          </a:p>
          <a:p>
            <a:pPr marL="0" lvl="0" indent="0" algn="l" rtl="0">
              <a:lnSpc>
                <a:spcPct val="115000"/>
              </a:lnSpc>
              <a:spcBef>
                <a:spcPts val="900"/>
              </a:spcBef>
              <a:spcAft>
                <a:spcPts val="0"/>
              </a:spcAft>
              <a:buNone/>
            </a:pPr>
            <a:endParaRPr>
              <a:solidFill>
                <a:srgbClr val="003366"/>
              </a:solidFill>
              <a:highlight>
                <a:schemeClr val="lt1"/>
              </a:highlight>
            </a:endParaRPr>
          </a:p>
          <a:p>
            <a:pPr marL="0" lvl="0" indent="0" algn="l" rtl="0">
              <a:lnSpc>
                <a:spcPct val="115000"/>
              </a:lnSpc>
              <a:spcBef>
                <a:spcPts val="900"/>
              </a:spcBef>
              <a:spcAft>
                <a:spcPts val="0"/>
              </a:spcAft>
              <a:buNone/>
            </a:pPr>
            <a:endParaRPr>
              <a:solidFill>
                <a:srgbClr val="003366"/>
              </a:solidFill>
              <a:highlight>
                <a:schemeClr val="lt1"/>
              </a:highlight>
            </a:endParaRPr>
          </a:p>
          <a:p>
            <a:pPr marL="0" lvl="0" indent="0" algn="l" rtl="0">
              <a:lnSpc>
                <a:spcPct val="115000"/>
              </a:lnSpc>
              <a:spcBef>
                <a:spcPts val="900"/>
              </a:spcBef>
              <a:spcAft>
                <a:spcPts val="900"/>
              </a:spcAft>
              <a:buNone/>
            </a:pPr>
            <a:endParaRPr>
              <a:solidFill>
                <a:srgbClr val="003366"/>
              </a:solidFill>
              <a:highlight>
                <a:schemeClr val="lt1"/>
              </a:highlight>
            </a:endParaRPr>
          </a:p>
        </p:txBody>
      </p:sp>
      <p:sp>
        <p:nvSpPr>
          <p:cNvPr id="438" name="Google Shape;438;p31"/>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1  min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4"/>
          <p:cNvSpPr txBox="1">
            <a:spLocks noGrp="1"/>
          </p:cNvSpPr>
          <p:nvPr>
            <p:ph type="title"/>
          </p:nvPr>
        </p:nvSpPr>
        <p:spPr>
          <a:xfrm>
            <a:off x="1275525" y="704775"/>
            <a:ext cx="7772400" cy="630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SCARES Qualifications Overview Agenda</a:t>
            </a:r>
            <a:endParaRPr sz="3000">
              <a:solidFill>
                <a:srgbClr val="000000"/>
              </a:solidFill>
              <a:latin typeface="Arial"/>
              <a:ea typeface="Arial"/>
              <a:cs typeface="Arial"/>
              <a:sym typeface="Arial"/>
            </a:endParaRPr>
          </a:p>
        </p:txBody>
      </p:sp>
      <p:sp>
        <p:nvSpPr>
          <p:cNvPr id="290" name="Google Shape;290;p14"/>
          <p:cNvSpPr txBox="1"/>
          <p:nvPr/>
        </p:nvSpPr>
        <p:spPr>
          <a:xfrm>
            <a:off x="738835" y="2050088"/>
            <a:ext cx="7081114" cy="2834592"/>
          </a:xfrm>
          <a:prstGeom prst="rect">
            <a:avLst/>
          </a:prstGeom>
          <a:noFill/>
          <a:ln>
            <a:noFill/>
          </a:ln>
        </p:spPr>
        <p:txBody>
          <a:bodyPr spcFirstLastPara="1" wrap="square" lIns="91425" tIns="91425" rIns="91425" bIns="91425" anchor="t" anchorCtr="0">
            <a:spAutoFit/>
          </a:bodyPr>
          <a:lstStyle/>
          <a:p>
            <a:pPr marL="457200" lvl="0" indent="-342900" algn="l" rtl="0">
              <a:spcBef>
                <a:spcPts val="0"/>
              </a:spcBef>
              <a:spcAft>
                <a:spcPts val="0"/>
              </a:spcAft>
              <a:buSzPts val="1800"/>
              <a:buFont typeface="Nunito"/>
              <a:buAutoNum type="arabicPeriod"/>
            </a:pPr>
            <a:r>
              <a:rPr lang="en" dirty="0">
                <a:latin typeface="Nunito"/>
                <a:ea typeface="Nunito"/>
                <a:cs typeface="Nunito"/>
                <a:sym typeface="Nunito"/>
              </a:rPr>
              <a:t>What are Quals and why do they matter? 	[Doug - 1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dirty="0">
                <a:latin typeface="Nunito"/>
                <a:ea typeface="Nunito"/>
                <a:cs typeface="Nunito"/>
                <a:sym typeface="Nunito"/>
              </a:rPr>
              <a:t>Prerequisites 				[Doug -1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dirty="0">
                <a:latin typeface="Nunito"/>
                <a:ea typeface="Nunito"/>
                <a:cs typeface="Nunito"/>
                <a:sym typeface="Nunito"/>
              </a:rPr>
              <a:t>Qualifications Progression 			[Doug - 2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b="1" dirty="0">
                <a:latin typeface="Nunito"/>
                <a:ea typeface="Nunito"/>
                <a:cs typeface="Nunito"/>
                <a:sym typeface="Nunito"/>
              </a:rPr>
              <a:t>Deep dive Apprentice 	</a:t>
            </a:r>
            <a:r>
              <a:rPr lang="en" dirty="0">
                <a:latin typeface="Nunito"/>
                <a:ea typeface="Nunito"/>
                <a:cs typeface="Nunito"/>
                <a:sym typeface="Nunito"/>
              </a:rPr>
              <a:t>		[Doug - 5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b="1" dirty="0">
                <a:latin typeface="Nunito"/>
                <a:ea typeface="Nunito"/>
                <a:cs typeface="Nunito"/>
                <a:sym typeface="Nunito"/>
              </a:rPr>
              <a:t>Deep dive 3rd Class </a:t>
            </a:r>
            <a:r>
              <a:rPr lang="en" dirty="0">
                <a:latin typeface="Nunito"/>
                <a:ea typeface="Nunito"/>
                <a:cs typeface="Nunito"/>
                <a:sym typeface="Nunito"/>
              </a:rPr>
              <a:t>			[Keith - 15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b="1" dirty="0">
                <a:latin typeface="Nunito"/>
                <a:ea typeface="Nunito"/>
                <a:cs typeface="Nunito"/>
                <a:sym typeface="Nunito"/>
              </a:rPr>
              <a:t>Deep dive 2nd Class </a:t>
            </a:r>
            <a:r>
              <a:rPr lang="en" dirty="0">
                <a:latin typeface="Nunito"/>
                <a:ea typeface="Nunito"/>
                <a:cs typeface="Nunito"/>
                <a:sym typeface="Nunito"/>
              </a:rPr>
              <a:t>			[Doug - 20 min]</a:t>
            </a:r>
            <a:endParaRPr dirty="0">
              <a:latin typeface="Nunito"/>
              <a:ea typeface="Nunito"/>
              <a:cs typeface="Nunito"/>
              <a:sym typeface="Nunito"/>
            </a:endParaRPr>
          </a:p>
          <a:p>
            <a:pPr marL="457200" lvl="0" indent="-342900" algn="l" rtl="0">
              <a:lnSpc>
                <a:spcPct val="115000"/>
              </a:lnSpc>
              <a:spcBef>
                <a:spcPts val="0"/>
              </a:spcBef>
              <a:spcAft>
                <a:spcPts val="0"/>
              </a:spcAft>
              <a:buSzPts val="1800"/>
              <a:buFont typeface="Nunito"/>
              <a:buAutoNum type="arabicPeriod"/>
            </a:pPr>
            <a:r>
              <a:rPr lang="en" dirty="0">
                <a:latin typeface="Nunito"/>
                <a:ea typeface="Nunito"/>
                <a:cs typeface="Nunito"/>
                <a:sym typeface="Nunito"/>
              </a:rPr>
              <a:t>1st Class Communicator 			[Keith - 5 min]</a:t>
            </a:r>
            <a:endParaRPr dirty="0">
              <a:latin typeface="Nunito"/>
              <a:ea typeface="Nunito"/>
              <a:cs typeface="Nunito"/>
              <a:sym typeface="Nunito"/>
            </a:endParaRPr>
          </a:p>
          <a:p>
            <a:pPr marL="457200" lvl="0" indent="-342900" algn="l" rtl="0">
              <a:lnSpc>
                <a:spcPct val="115000"/>
              </a:lnSpc>
              <a:spcBef>
                <a:spcPts val="0"/>
              </a:spcBef>
              <a:spcAft>
                <a:spcPts val="0"/>
              </a:spcAft>
              <a:buSzPts val="1800"/>
              <a:buFont typeface="Nunito"/>
              <a:buAutoNum type="arabicPeriod"/>
            </a:pPr>
            <a:r>
              <a:rPr lang="en" dirty="0">
                <a:latin typeface="Nunito"/>
                <a:ea typeface="Nunito"/>
                <a:cs typeface="Nunito"/>
                <a:sym typeface="Nunito"/>
              </a:rPr>
              <a:t>Chief Communicator 			[Keith - 4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dirty="0">
                <a:latin typeface="Nunito"/>
                <a:ea typeface="Nunito"/>
                <a:cs typeface="Nunito"/>
                <a:sym typeface="Nunito"/>
              </a:rPr>
              <a:t>Master Communicator 			[Keith - 5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b="1" dirty="0">
                <a:latin typeface="Nunito"/>
                <a:ea typeface="Nunito"/>
                <a:cs typeface="Nunito"/>
                <a:sym typeface="Nunito"/>
              </a:rPr>
              <a:t>Poll for March Mentoring </a:t>
            </a:r>
            <a:r>
              <a:rPr lang="en" dirty="0">
                <a:latin typeface="Nunito"/>
                <a:ea typeface="Nunito"/>
                <a:cs typeface="Nunito"/>
                <a:sym typeface="Nunito"/>
              </a:rPr>
              <a:t>			[Doug - 5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dirty="0">
                <a:latin typeface="Nunito"/>
                <a:ea typeface="Nunito"/>
                <a:cs typeface="Nunito"/>
                <a:sym typeface="Nunito"/>
              </a:rPr>
              <a:t>Summary 	 			[Doug - 1 min]</a:t>
            </a:r>
            <a:endParaRPr dirty="0">
              <a:latin typeface="Nunito"/>
              <a:ea typeface="Nunito"/>
              <a:cs typeface="Nunito"/>
              <a:sym typeface="Nunito"/>
            </a:endParaRPr>
          </a:p>
          <a:p>
            <a:pPr marL="457200" lvl="0" indent="-342900" algn="l" rtl="0">
              <a:spcBef>
                <a:spcPts val="0"/>
              </a:spcBef>
              <a:spcAft>
                <a:spcPts val="0"/>
              </a:spcAft>
              <a:buSzPts val="1800"/>
              <a:buFont typeface="Nunito"/>
              <a:buAutoNum type="arabicPeriod"/>
            </a:pPr>
            <a:r>
              <a:rPr lang="en" dirty="0">
                <a:latin typeface="Nunito"/>
                <a:ea typeface="Nunito"/>
                <a:cs typeface="Nunito"/>
                <a:sym typeface="Nunito"/>
              </a:rPr>
              <a:t>Resources</a:t>
            </a:r>
            <a:endParaRPr dirty="0">
              <a:latin typeface="Nunito"/>
              <a:ea typeface="Nunito"/>
              <a:cs typeface="Nunito"/>
              <a:sym typeface="Nunit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32"/>
          <p:cNvSpPr txBox="1">
            <a:spLocks noGrp="1"/>
          </p:cNvSpPr>
          <p:nvPr>
            <p:ph type="title"/>
          </p:nvPr>
        </p:nvSpPr>
        <p:spPr>
          <a:xfrm>
            <a:off x="1473725" y="505550"/>
            <a:ext cx="7030500" cy="63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CHIEF Communicator</a:t>
            </a:r>
            <a:endParaRPr sz="3000">
              <a:solidFill>
                <a:srgbClr val="000000"/>
              </a:solidFill>
              <a:latin typeface="Arial"/>
              <a:ea typeface="Arial"/>
              <a:cs typeface="Arial"/>
              <a:sym typeface="Arial"/>
            </a:endParaRPr>
          </a:p>
        </p:txBody>
      </p:sp>
      <p:sp>
        <p:nvSpPr>
          <p:cNvPr id="444" name="Google Shape;444;p32"/>
          <p:cNvSpPr txBox="1"/>
          <p:nvPr/>
        </p:nvSpPr>
        <p:spPr>
          <a:xfrm>
            <a:off x="226100" y="1609825"/>
            <a:ext cx="85491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endParaRPr>
              <a:solidFill>
                <a:srgbClr val="FF0000"/>
              </a:solidFill>
            </a:endParaRPr>
          </a:p>
        </p:txBody>
      </p:sp>
      <p:sp>
        <p:nvSpPr>
          <p:cNvPr id="445" name="Google Shape;445;p32"/>
          <p:cNvSpPr txBox="1"/>
          <p:nvPr/>
        </p:nvSpPr>
        <p:spPr>
          <a:xfrm>
            <a:off x="226100" y="1418575"/>
            <a:ext cx="8549100" cy="334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sz="1600" b="1">
                <a:highlight>
                  <a:schemeClr val="lt1"/>
                </a:highlight>
              </a:rPr>
              <a:t>EMCOMM</a:t>
            </a:r>
            <a:endParaRPr sz="1600" b="1">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C.3.d Describe the Advantages and Disadvantages of Packet and Store and Forward systems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for EMCOMM</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C.4.a Describe the Advantages of standardizing on 13.8 volts DC and 120 volts AC for</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EMCOMM equipment</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C.4.b Describe a possible choice and the Advantages of standardizing on some type of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13.8 volt DC Connectors</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C.4.c Describe a possible choice and the Advantages of standardizing on some type of </a:t>
            </a:r>
            <a:endParaRPr>
              <a:solidFill>
                <a:srgbClr val="003366"/>
              </a:solidFill>
              <a:highlight>
                <a:schemeClr val="lt1"/>
              </a:highlight>
            </a:endParaRPr>
          </a:p>
          <a:p>
            <a:pPr marL="0" lvl="0" indent="0" algn="l" rtl="0">
              <a:lnSpc>
                <a:spcPct val="115000"/>
              </a:lnSpc>
              <a:spcBef>
                <a:spcPts val="900"/>
              </a:spcBef>
              <a:spcAft>
                <a:spcPts val="900"/>
              </a:spcAft>
              <a:buNone/>
            </a:pPr>
            <a:r>
              <a:rPr lang="en">
                <a:solidFill>
                  <a:srgbClr val="003366"/>
                </a:solidFill>
                <a:highlight>
                  <a:schemeClr val="lt1"/>
                </a:highlight>
              </a:rPr>
              <a:t>                      Antenna Connector</a:t>
            </a:r>
            <a:endParaRPr sz="900">
              <a:solidFill>
                <a:srgbClr val="003366"/>
              </a:solidFill>
              <a:highlight>
                <a:schemeClr val="lt1"/>
              </a:highlight>
            </a:endParaRPr>
          </a:p>
        </p:txBody>
      </p:sp>
      <p:sp>
        <p:nvSpPr>
          <p:cNvPr id="446" name="Google Shape;446;p32"/>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1  min</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33"/>
          <p:cNvSpPr txBox="1">
            <a:spLocks noGrp="1"/>
          </p:cNvSpPr>
          <p:nvPr>
            <p:ph type="title"/>
          </p:nvPr>
        </p:nvSpPr>
        <p:spPr>
          <a:xfrm>
            <a:off x="1473725" y="512600"/>
            <a:ext cx="7030500" cy="61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CHIEF Communicator</a:t>
            </a:r>
            <a:endParaRPr sz="3000">
              <a:solidFill>
                <a:srgbClr val="000000"/>
              </a:solidFill>
              <a:latin typeface="Arial"/>
              <a:ea typeface="Arial"/>
              <a:cs typeface="Arial"/>
              <a:sym typeface="Arial"/>
            </a:endParaRPr>
          </a:p>
        </p:txBody>
      </p:sp>
      <p:sp>
        <p:nvSpPr>
          <p:cNvPr id="452" name="Google Shape;452;p33"/>
          <p:cNvSpPr txBox="1"/>
          <p:nvPr/>
        </p:nvSpPr>
        <p:spPr>
          <a:xfrm>
            <a:off x="226100" y="1609825"/>
            <a:ext cx="85491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endParaRPr>
              <a:solidFill>
                <a:srgbClr val="FF0000"/>
              </a:solidFill>
            </a:endParaRPr>
          </a:p>
        </p:txBody>
      </p:sp>
      <p:sp>
        <p:nvSpPr>
          <p:cNvPr id="453" name="Google Shape;453;p33"/>
          <p:cNvSpPr txBox="1"/>
          <p:nvPr/>
        </p:nvSpPr>
        <p:spPr>
          <a:xfrm>
            <a:off x="226100" y="1441300"/>
            <a:ext cx="8549100" cy="2635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sz="1600" b="1">
                <a:highlight>
                  <a:schemeClr val="lt1"/>
                </a:highlight>
              </a:rPr>
              <a:t>EMCOMM</a:t>
            </a:r>
            <a:endParaRPr sz="1600" b="1">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C.5.a Set up, and operate from, a portable Comm Center  including UHF/VHF/HF </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                      Comms capability and the ability to operate on at least two frequencies simultaneously</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C.5.b Describe Maritime Communications Systems including MF/HF SSB and VHF</a:t>
            </a:r>
            <a:endParaRPr>
              <a:solidFill>
                <a:srgbClr val="003366"/>
              </a:solidFill>
              <a:highlight>
                <a:schemeClr val="lt1"/>
              </a:highlight>
            </a:endParaRPr>
          </a:p>
          <a:p>
            <a:pPr marL="0" lvl="0" indent="0" algn="l" rtl="0">
              <a:lnSpc>
                <a:spcPct val="115000"/>
              </a:lnSpc>
              <a:spcBef>
                <a:spcPts val="900"/>
              </a:spcBef>
              <a:spcAft>
                <a:spcPts val="0"/>
              </a:spcAft>
              <a:buNone/>
            </a:pPr>
            <a:endParaRPr sz="900">
              <a:solidFill>
                <a:srgbClr val="003366"/>
              </a:solidFill>
              <a:highlight>
                <a:schemeClr val="lt1"/>
              </a:highlight>
            </a:endParaRPr>
          </a:p>
          <a:p>
            <a:pPr marL="0" lvl="0" indent="0" algn="l" rtl="0">
              <a:lnSpc>
                <a:spcPct val="115000"/>
              </a:lnSpc>
              <a:spcBef>
                <a:spcPts val="900"/>
              </a:spcBef>
              <a:spcAft>
                <a:spcPts val="0"/>
              </a:spcAft>
              <a:buNone/>
            </a:pPr>
            <a:endParaRPr sz="900">
              <a:solidFill>
                <a:srgbClr val="003366"/>
              </a:solidFill>
              <a:highlight>
                <a:schemeClr val="lt1"/>
              </a:highlight>
            </a:endParaRPr>
          </a:p>
          <a:p>
            <a:pPr marL="0" lvl="0" indent="0" algn="l" rtl="0">
              <a:lnSpc>
                <a:spcPct val="115000"/>
              </a:lnSpc>
              <a:spcBef>
                <a:spcPts val="900"/>
              </a:spcBef>
              <a:spcAft>
                <a:spcPts val="0"/>
              </a:spcAft>
              <a:buNone/>
            </a:pPr>
            <a:endParaRPr sz="900">
              <a:solidFill>
                <a:srgbClr val="003366"/>
              </a:solidFill>
              <a:highlight>
                <a:schemeClr val="lt1"/>
              </a:highlight>
            </a:endParaRPr>
          </a:p>
          <a:p>
            <a:pPr marL="0" lvl="0" indent="0" algn="l" rtl="0">
              <a:lnSpc>
                <a:spcPct val="115000"/>
              </a:lnSpc>
              <a:spcBef>
                <a:spcPts val="900"/>
              </a:spcBef>
              <a:spcAft>
                <a:spcPts val="900"/>
              </a:spcAft>
              <a:buNone/>
            </a:pPr>
            <a:endParaRPr sz="900">
              <a:solidFill>
                <a:srgbClr val="003366"/>
              </a:solidFill>
              <a:highlight>
                <a:schemeClr val="lt1"/>
              </a:highlight>
            </a:endParaRPr>
          </a:p>
        </p:txBody>
      </p:sp>
      <p:sp>
        <p:nvSpPr>
          <p:cNvPr id="454" name="Google Shape;454;p33"/>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1  min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Google Shape;459;p34"/>
          <p:cNvSpPr txBox="1">
            <a:spLocks noGrp="1"/>
          </p:cNvSpPr>
          <p:nvPr>
            <p:ph type="title"/>
          </p:nvPr>
        </p:nvSpPr>
        <p:spPr>
          <a:xfrm>
            <a:off x="1558750" y="590900"/>
            <a:ext cx="7030500" cy="46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MASTER Communicator</a:t>
            </a:r>
            <a:endParaRPr sz="3000">
              <a:solidFill>
                <a:srgbClr val="000000"/>
              </a:solidFill>
              <a:latin typeface="Arial"/>
              <a:ea typeface="Arial"/>
              <a:cs typeface="Arial"/>
              <a:sym typeface="Arial"/>
            </a:endParaRPr>
          </a:p>
        </p:txBody>
      </p:sp>
      <p:sp>
        <p:nvSpPr>
          <p:cNvPr id="460" name="Google Shape;460;p34"/>
          <p:cNvSpPr txBox="1"/>
          <p:nvPr/>
        </p:nvSpPr>
        <p:spPr>
          <a:xfrm>
            <a:off x="226100" y="1609825"/>
            <a:ext cx="85491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endParaRPr>
              <a:solidFill>
                <a:srgbClr val="FF0000"/>
              </a:solidFill>
            </a:endParaRPr>
          </a:p>
        </p:txBody>
      </p:sp>
      <p:sp>
        <p:nvSpPr>
          <p:cNvPr id="461" name="Google Shape;461;p34"/>
          <p:cNvSpPr txBox="1"/>
          <p:nvPr/>
        </p:nvSpPr>
        <p:spPr>
          <a:xfrm>
            <a:off x="226100" y="1441300"/>
            <a:ext cx="8549100" cy="3497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sz="1600" b="1">
                <a:solidFill>
                  <a:srgbClr val="003366"/>
                </a:solidFill>
                <a:highlight>
                  <a:schemeClr val="lt1"/>
                </a:highlight>
              </a:rPr>
              <a:t>A Master Operator adds full multi-mode understanding and a high level planning capability.  A Master should be able to make and review plans, test and evaluate plan response, select operating means, modes and frequencies, manage the life cycle of an emergency response, interact with other agencies, and provide high level supervision to all operational and planning functions for EMCOMM using Ham resources.</a:t>
            </a:r>
            <a:endParaRPr sz="1600" b="1">
              <a:solidFill>
                <a:srgbClr val="003366"/>
              </a:solidFill>
              <a:highlight>
                <a:schemeClr val="lt1"/>
              </a:highlight>
            </a:endParaRPr>
          </a:p>
          <a:p>
            <a:pPr marL="0" lvl="0" indent="0" algn="l" rtl="0">
              <a:lnSpc>
                <a:spcPct val="115000"/>
              </a:lnSpc>
              <a:spcBef>
                <a:spcPts val="900"/>
              </a:spcBef>
              <a:spcAft>
                <a:spcPts val="0"/>
              </a:spcAft>
              <a:buNone/>
            </a:pPr>
            <a:endParaRPr sz="1600" b="1">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M.1.a Create or review a plan for staffing EMCOMM positions in a time of Emergency</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M.1.b Plan an EMCOMM drill</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M.2 Describe some uses of the Internet in EMCOMM</a:t>
            </a:r>
            <a:endParaRPr>
              <a:solidFill>
                <a:srgbClr val="003366"/>
              </a:solidFill>
              <a:highlight>
                <a:schemeClr val="lt1"/>
              </a:highlight>
            </a:endParaRPr>
          </a:p>
          <a:p>
            <a:pPr marL="0" lvl="0" indent="0" algn="l" rtl="0">
              <a:lnSpc>
                <a:spcPct val="115000"/>
              </a:lnSpc>
              <a:spcBef>
                <a:spcPts val="900"/>
              </a:spcBef>
              <a:spcAft>
                <a:spcPts val="900"/>
              </a:spcAft>
              <a:buNone/>
            </a:pPr>
            <a:endParaRPr sz="1900"/>
          </a:p>
        </p:txBody>
      </p:sp>
      <p:sp>
        <p:nvSpPr>
          <p:cNvPr id="462" name="Google Shape;462;p34"/>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2.5 min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7" name="Google Shape;467;p35"/>
          <p:cNvSpPr txBox="1">
            <a:spLocks noGrp="1"/>
          </p:cNvSpPr>
          <p:nvPr>
            <p:ph type="title"/>
          </p:nvPr>
        </p:nvSpPr>
        <p:spPr>
          <a:xfrm>
            <a:off x="1629725" y="590900"/>
            <a:ext cx="7030500" cy="46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MASTER Communicator</a:t>
            </a:r>
            <a:endParaRPr sz="3000">
              <a:solidFill>
                <a:srgbClr val="000000"/>
              </a:solidFill>
              <a:latin typeface="Arial"/>
              <a:ea typeface="Arial"/>
              <a:cs typeface="Arial"/>
              <a:sym typeface="Arial"/>
            </a:endParaRPr>
          </a:p>
        </p:txBody>
      </p:sp>
      <p:sp>
        <p:nvSpPr>
          <p:cNvPr id="468" name="Google Shape;468;p35"/>
          <p:cNvSpPr txBox="1"/>
          <p:nvPr/>
        </p:nvSpPr>
        <p:spPr>
          <a:xfrm>
            <a:off x="226100" y="1609825"/>
            <a:ext cx="85491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endParaRPr>
              <a:solidFill>
                <a:srgbClr val="FF0000"/>
              </a:solidFill>
            </a:endParaRPr>
          </a:p>
        </p:txBody>
      </p:sp>
      <p:sp>
        <p:nvSpPr>
          <p:cNvPr id="469" name="Google Shape;469;p35"/>
          <p:cNvSpPr txBox="1"/>
          <p:nvPr/>
        </p:nvSpPr>
        <p:spPr>
          <a:xfrm>
            <a:off x="226100" y="1441300"/>
            <a:ext cx="8549100" cy="2976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a:solidFill>
                  <a:srgbClr val="003366"/>
                </a:solidFill>
                <a:highlight>
                  <a:schemeClr val="lt1"/>
                </a:highlight>
              </a:rPr>
              <a:t>_____   M.3.a Describe the role of CB, FRS, GMRS, MURS, Cell Phones, and Public Safety Radio in EMCOMM including practical and legal issues in using them</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M.3.b Describe the life cycle of an emergency deployment including activation, tenancy, deactivation and debrief</a:t>
            </a:r>
            <a:endParaRPr>
              <a:solidFill>
                <a:srgbClr val="003366"/>
              </a:solidFill>
              <a:highlight>
                <a:schemeClr val="lt1"/>
              </a:highlight>
            </a:endParaRPr>
          </a:p>
          <a:p>
            <a:pPr marL="0" lvl="0" indent="0" algn="l" rtl="0">
              <a:lnSpc>
                <a:spcPct val="115000"/>
              </a:lnSpc>
              <a:spcBef>
                <a:spcPts val="900"/>
              </a:spcBef>
              <a:spcAft>
                <a:spcPts val="0"/>
              </a:spcAft>
              <a:buNone/>
            </a:pPr>
            <a:r>
              <a:rPr lang="en">
                <a:solidFill>
                  <a:srgbClr val="003366"/>
                </a:solidFill>
                <a:highlight>
                  <a:schemeClr val="lt1"/>
                </a:highlight>
              </a:rPr>
              <a:t>_____   M.4.a Design or Set up a base station which allows at least two operator positions and has the capability to move messages freely between modes, bands, and land line based systems.  The station must support HF/VHF/UHF operations with appropriate transceivers and antennas and must be equipped with emergency power. </a:t>
            </a:r>
            <a:endParaRPr>
              <a:solidFill>
                <a:srgbClr val="003366"/>
              </a:solidFill>
              <a:highlight>
                <a:schemeClr val="lt1"/>
              </a:highlight>
            </a:endParaRPr>
          </a:p>
          <a:p>
            <a:pPr marL="0" lvl="0" indent="0" algn="l" rtl="0">
              <a:lnSpc>
                <a:spcPct val="115000"/>
              </a:lnSpc>
              <a:spcBef>
                <a:spcPts val="900"/>
              </a:spcBef>
              <a:spcAft>
                <a:spcPts val="900"/>
              </a:spcAft>
              <a:buNone/>
            </a:pPr>
            <a:r>
              <a:rPr lang="en">
                <a:solidFill>
                  <a:srgbClr val="003366"/>
                </a:solidFill>
                <a:highlight>
                  <a:schemeClr val="lt1"/>
                </a:highlight>
              </a:rPr>
              <a:t>_____   M.4.b Describe the advantages and disadvantages of the selections made for transceivers, antennas, power systems, and links between modes.</a:t>
            </a:r>
            <a:endParaRPr/>
          </a:p>
        </p:txBody>
      </p:sp>
      <p:sp>
        <p:nvSpPr>
          <p:cNvPr id="470" name="Google Shape;470;p35"/>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2.5  min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Shape 474"/>
        <p:cNvGrpSpPr/>
        <p:nvPr/>
      </p:nvGrpSpPr>
      <p:grpSpPr>
        <a:xfrm>
          <a:off x="0" y="0"/>
          <a:ext cx="0" cy="0"/>
          <a:chOff x="0" y="0"/>
          <a:chExt cx="0" cy="0"/>
        </a:xfrm>
      </p:grpSpPr>
      <p:sp>
        <p:nvSpPr>
          <p:cNvPr id="475" name="Google Shape;475;p36"/>
          <p:cNvSpPr txBox="1">
            <a:spLocks noGrp="1"/>
          </p:cNvSpPr>
          <p:nvPr>
            <p:ph type="title"/>
          </p:nvPr>
        </p:nvSpPr>
        <p:spPr>
          <a:xfrm>
            <a:off x="1473725" y="513050"/>
            <a:ext cx="7030500" cy="616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 sz="3000">
                <a:solidFill>
                  <a:srgbClr val="000000"/>
                </a:solidFill>
              </a:rPr>
              <a:t>MARCH MENTOR SESSIONS</a:t>
            </a:r>
            <a:endParaRPr sz="3000">
              <a:solidFill>
                <a:srgbClr val="000000"/>
              </a:solidFill>
            </a:endParaRPr>
          </a:p>
        </p:txBody>
      </p:sp>
      <p:sp>
        <p:nvSpPr>
          <p:cNvPr id="476" name="Google Shape;476;p36"/>
          <p:cNvSpPr txBox="1"/>
          <p:nvPr/>
        </p:nvSpPr>
        <p:spPr>
          <a:xfrm>
            <a:off x="1430225" y="1019300"/>
            <a:ext cx="7117500" cy="116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latin typeface="Nunito"/>
                <a:ea typeface="Nunito"/>
                <a:cs typeface="Nunito"/>
                <a:sym typeface="Nunito"/>
              </a:rPr>
              <a:t>During the March SCARES meeting, we want to offer breakout sessions for each level that someone would like to move up to.</a:t>
            </a:r>
            <a:endParaRPr sz="1600">
              <a:latin typeface="Nunito"/>
              <a:ea typeface="Nunito"/>
              <a:cs typeface="Nunito"/>
              <a:sym typeface="Nunito"/>
            </a:endParaRPr>
          </a:p>
          <a:p>
            <a:pPr marL="0" lvl="0" indent="0" algn="l" rtl="0">
              <a:spcBef>
                <a:spcPts val="0"/>
              </a:spcBef>
              <a:spcAft>
                <a:spcPts val="0"/>
              </a:spcAft>
              <a:buNone/>
            </a:pPr>
            <a:endParaRPr sz="1600">
              <a:latin typeface="Nunito"/>
              <a:ea typeface="Nunito"/>
              <a:cs typeface="Nunito"/>
              <a:sym typeface="Nunito"/>
            </a:endParaRPr>
          </a:p>
          <a:p>
            <a:pPr marL="0" lvl="0" indent="0" algn="l" rtl="0">
              <a:spcBef>
                <a:spcPts val="0"/>
              </a:spcBef>
              <a:spcAft>
                <a:spcPts val="0"/>
              </a:spcAft>
              <a:buNone/>
            </a:pPr>
            <a:r>
              <a:rPr lang="en" sz="1600">
                <a:latin typeface="Nunito"/>
                <a:ea typeface="Nunito"/>
                <a:cs typeface="Nunito"/>
                <a:sym typeface="Nunito"/>
              </a:rPr>
              <a:t>Who would like to participate in the following mentor sessions?</a:t>
            </a:r>
            <a:endParaRPr sz="1600">
              <a:latin typeface="Nunito"/>
              <a:ea typeface="Nunito"/>
              <a:cs typeface="Nunito"/>
              <a:sym typeface="Nunito"/>
            </a:endParaRPr>
          </a:p>
        </p:txBody>
      </p:sp>
      <p:graphicFrame>
        <p:nvGraphicFramePr>
          <p:cNvPr id="477" name="Google Shape;477;p36"/>
          <p:cNvGraphicFramePr/>
          <p:nvPr/>
        </p:nvGraphicFramePr>
        <p:xfrm>
          <a:off x="555000" y="2120975"/>
          <a:ext cx="8034000" cy="2571040"/>
        </p:xfrm>
        <a:graphic>
          <a:graphicData uri="http://schemas.openxmlformats.org/drawingml/2006/table">
            <a:tbl>
              <a:tblPr>
                <a:noFill/>
                <a:tableStyleId>{50D43243-6522-4CF6-83F5-DC15F8979FB5}</a:tableStyleId>
              </a:tblPr>
              <a:tblGrid>
                <a:gridCol w="1004250">
                  <a:extLst>
                    <a:ext uri="{9D8B030D-6E8A-4147-A177-3AD203B41FA5}">
                      <a16:colId xmlns:a16="http://schemas.microsoft.com/office/drawing/2014/main" val="20000"/>
                    </a:ext>
                  </a:extLst>
                </a:gridCol>
                <a:gridCol w="912400">
                  <a:extLst>
                    <a:ext uri="{9D8B030D-6E8A-4147-A177-3AD203B41FA5}">
                      <a16:colId xmlns:a16="http://schemas.microsoft.com/office/drawing/2014/main" val="20001"/>
                    </a:ext>
                  </a:extLst>
                </a:gridCol>
                <a:gridCol w="1165000">
                  <a:extLst>
                    <a:ext uri="{9D8B030D-6E8A-4147-A177-3AD203B41FA5}">
                      <a16:colId xmlns:a16="http://schemas.microsoft.com/office/drawing/2014/main" val="20002"/>
                    </a:ext>
                  </a:extLst>
                </a:gridCol>
                <a:gridCol w="935350">
                  <a:extLst>
                    <a:ext uri="{9D8B030D-6E8A-4147-A177-3AD203B41FA5}">
                      <a16:colId xmlns:a16="http://schemas.microsoft.com/office/drawing/2014/main" val="20003"/>
                    </a:ext>
                  </a:extLst>
                </a:gridCol>
                <a:gridCol w="1004250">
                  <a:extLst>
                    <a:ext uri="{9D8B030D-6E8A-4147-A177-3AD203B41FA5}">
                      <a16:colId xmlns:a16="http://schemas.microsoft.com/office/drawing/2014/main" val="20004"/>
                    </a:ext>
                  </a:extLst>
                </a:gridCol>
                <a:gridCol w="1004250">
                  <a:extLst>
                    <a:ext uri="{9D8B030D-6E8A-4147-A177-3AD203B41FA5}">
                      <a16:colId xmlns:a16="http://schemas.microsoft.com/office/drawing/2014/main" val="20005"/>
                    </a:ext>
                  </a:extLst>
                </a:gridCol>
                <a:gridCol w="1004250">
                  <a:extLst>
                    <a:ext uri="{9D8B030D-6E8A-4147-A177-3AD203B41FA5}">
                      <a16:colId xmlns:a16="http://schemas.microsoft.com/office/drawing/2014/main" val="20006"/>
                    </a:ext>
                  </a:extLst>
                </a:gridCol>
                <a:gridCol w="1004250">
                  <a:extLst>
                    <a:ext uri="{9D8B030D-6E8A-4147-A177-3AD203B41FA5}">
                      <a16:colId xmlns:a16="http://schemas.microsoft.com/office/drawing/2014/main" val="20007"/>
                    </a:ext>
                  </a:extLst>
                </a:gridCol>
              </a:tblGrid>
              <a:tr h="767375">
                <a:tc>
                  <a:txBody>
                    <a:bodyPr/>
                    <a:lstStyle/>
                    <a:p>
                      <a:pPr marL="0" lvl="0" indent="0" algn="l"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r>
                        <a:rPr lang="en" b="1"/>
                        <a:t>Not Ranked</a:t>
                      </a:r>
                      <a:endParaRPr b="1"/>
                    </a:p>
                  </a:txBody>
                  <a:tcPr marL="91425" marR="91425" marT="91425" marB="91425" anchor="ctr">
                    <a:lnB w="9525" cap="flat" cmpd="sng">
                      <a:solidFill>
                        <a:srgbClr val="9E9E9E"/>
                      </a:solidFill>
                      <a:prstDash val="solid"/>
                      <a:round/>
                      <a:headEnd type="none" w="sm" len="sm"/>
                      <a:tailEnd type="none" w="sm" len="sm"/>
                    </a:lnB>
                    <a:solidFill>
                      <a:srgbClr val="EFEFEF"/>
                    </a:solidFill>
                  </a:tcPr>
                </a:tc>
                <a:tc>
                  <a:txBody>
                    <a:bodyPr/>
                    <a:lstStyle/>
                    <a:p>
                      <a:pPr marL="0" lvl="0" indent="0" algn="ctr" rtl="0">
                        <a:spcBef>
                          <a:spcPts val="0"/>
                        </a:spcBef>
                        <a:spcAft>
                          <a:spcPts val="0"/>
                        </a:spcAft>
                        <a:buNone/>
                      </a:pPr>
                      <a:r>
                        <a:rPr lang="en" b="1"/>
                        <a:t>Apprentice</a:t>
                      </a:r>
                      <a:endParaRPr b="1"/>
                    </a:p>
                  </a:txBody>
                  <a:tcPr marL="91425" marR="91425" marT="91425" marB="91425" anchor="ctr">
                    <a:lnB w="9525" cap="flat" cmpd="sng">
                      <a:solidFill>
                        <a:srgbClr val="9E9E9E"/>
                      </a:solidFill>
                      <a:prstDash val="solid"/>
                      <a:round/>
                      <a:headEnd type="none" w="sm" len="sm"/>
                      <a:tailEnd type="none" w="sm" len="sm"/>
                    </a:lnB>
                    <a:solidFill>
                      <a:srgbClr val="EFEFEF"/>
                    </a:solidFill>
                  </a:tcPr>
                </a:tc>
                <a:tc>
                  <a:txBody>
                    <a:bodyPr/>
                    <a:lstStyle/>
                    <a:p>
                      <a:pPr marL="0" lvl="0" indent="0" algn="ctr" rtl="0">
                        <a:spcBef>
                          <a:spcPts val="0"/>
                        </a:spcBef>
                        <a:spcAft>
                          <a:spcPts val="0"/>
                        </a:spcAft>
                        <a:buNone/>
                      </a:pPr>
                      <a:r>
                        <a:rPr lang="en" b="1"/>
                        <a:t>3rd Class</a:t>
                      </a:r>
                      <a:endParaRPr b="1"/>
                    </a:p>
                  </a:txBody>
                  <a:tcPr marL="91425" marR="91425" marT="91425" marB="91425" anchor="ctr">
                    <a:lnB w="9525" cap="flat" cmpd="sng">
                      <a:solidFill>
                        <a:srgbClr val="9E9E9E"/>
                      </a:solidFill>
                      <a:prstDash val="solid"/>
                      <a:round/>
                      <a:headEnd type="none" w="sm" len="sm"/>
                      <a:tailEnd type="none" w="sm" len="sm"/>
                    </a:lnB>
                    <a:solidFill>
                      <a:srgbClr val="EFEFEF"/>
                    </a:solidFill>
                  </a:tcPr>
                </a:tc>
                <a:tc>
                  <a:txBody>
                    <a:bodyPr/>
                    <a:lstStyle/>
                    <a:p>
                      <a:pPr marL="0" lvl="0" indent="0" algn="ctr" rtl="0">
                        <a:spcBef>
                          <a:spcPts val="0"/>
                        </a:spcBef>
                        <a:spcAft>
                          <a:spcPts val="0"/>
                        </a:spcAft>
                        <a:buNone/>
                      </a:pPr>
                      <a:r>
                        <a:rPr lang="en" b="1"/>
                        <a:t>2nd Class</a:t>
                      </a:r>
                      <a:endParaRPr b="1"/>
                    </a:p>
                  </a:txBody>
                  <a:tcPr marL="91425" marR="91425" marT="91425" marB="91425" anchor="ctr">
                    <a:lnB w="9525" cap="flat" cmpd="sng">
                      <a:solidFill>
                        <a:srgbClr val="9E9E9E"/>
                      </a:solidFill>
                      <a:prstDash val="solid"/>
                      <a:round/>
                      <a:headEnd type="none" w="sm" len="sm"/>
                      <a:tailEnd type="none" w="sm" len="sm"/>
                    </a:lnB>
                    <a:solidFill>
                      <a:srgbClr val="EFEFEF"/>
                    </a:solidFill>
                  </a:tcPr>
                </a:tc>
                <a:tc>
                  <a:txBody>
                    <a:bodyPr/>
                    <a:lstStyle/>
                    <a:p>
                      <a:pPr marL="0" lvl="0" indent="0" algn="ctr" rtl="0">
                        <a:spcBef>
                          <a:spcPts val="0"/>
                        </a:spcBef>
                        <a:spcAft>
                          <a:spcPts val="0"/>
                        </a:spcAft>
                        <a:buNone/>
                      </a:pPr>
                      <a:r>
                        <a:rPr lang="en" b="1"/>
                        <a:t>1st Class</a:t>
                      </a:r>
                      <a:endParaRPr b="1"/>
                    </a:p>
                  </a:txBody>
                  <a:tcPr marL="91425" marR="91425" marT="91425" marB="91425" anchor="ctr">
                    <a:lnB w="9525" cap="flat" cmpd="sng">
                      <a:solidFill>
                        <a:srgbClr val="9E9E9E"/>
                      </a:solidFill>
                      <a:prstDash val="solid"/>
                      <a:round/>
                      <a:headEnd type="none" w="sm" len="sm"/>
                      <a:tailEnd type="none" w="sm" len="sm"/>
                    </a:lnB>
                    <a:solidFill>
                      <a:srgbClr val="EFEFEF"/>
                    </a:solidFill>
                  </a:tcPr>
                </a:tc>
                <a:tc>
                  <a:txBody>
                    <a:bodyPr/>
                    <a:lstStyle/>
                    <a:p>
                      <a:pPr marL="0" lvl="0" indent="0" algn="ctr" rtl="0">
                        <a:spcBef>
                          <a:spcPts val="0"/>
                        </a:spcBef>
                        <a:spcAft>
                          <a:spcPts val="0"/>
                        </a:spcAft>
                        <a:buNone/>
                      </a:pPr>
                      <a:r>
                        <a:rPr lang="en" b="1"/>
                        <a:t>Chief</a:t>
                      </a:r>
                      <a:endParaRPr b="1"/>
                    </a:p>
                  </a:txBody>
                  <a:tcPr marL="91425" marR="91425" marT="91425" marB="91425" anchor="ctr">
                    <a:lnB w="9525" cap="flat" cmpd="sng">
                      <a:solidFill>
                        <a:srgbClr val="9E9E9E"/>
                      </a:solidFill>
                      <a:prstDash val="solid"/>
                      <a:round/>
                      <a:headEnd type="none" w="sm" len="sm"/>
                      <a:tailEnd type="none" w="sm" len="sm"/>
                    </a:lnB>
                    <a:solidFill>
                      <a:srgbClr val="EFEFEF"/>
                    </a:solidFill>
                  </a:tcPr>
                </a:tc>
                <a:tc>
                  <a:txBody>
                    <a:bodyPr/>
                    <a:lstStyle/>
                    <a:p>
                      <a:pPr marL="0" lvl="0" indent="0" algn="ctr" rtl="0">
                        <a:spcBef>
                          <a:spcPts val="0"/>
                        </a:spcBef>
                        <a:spcAft>
                          <a:spcPts val="0"/>
                        </a:spcAft>
                        <a:buNone/>
                      </a:pPr>
                      <a:r>
                        <a:rPr lang="en" b="1"/>
                        <a:t>Master</a:t>
                      </a:r>
                      <a:endParaRPr b="1"/>
                    </a:p>
                  </a:txBody>
                  <a:tcPr marL="91425" marR="91425" marT="91425" marB="91425" anchor="ctr">
                    <a:lnB w="9525" cap="flat" cmpd="sng">
                      <a:solidFill>
                        <a:srgbClr val="9E9E9E"/>
                      </a:solidFill>
                      <a:prstDash val="solid"/>
                      <a:round/>
                      <a:headEnd type="none" w="sm" len="sm"/>
                      <a:tailEnd type="none" w="sm" len="sm"/>
                    </a:lnB>
                    <a:solidFill>
                      <a:srgbClr val="EFEFEF"/>
                    </a:solidFill>
                  </a:tcPr>
                </a:tc>
                <a:extLst>
                  <a:ext uri="{0D108BD9-81ED-4DB2-BD59-A6C34878D82A}">
                    <a16:rowId xmlns:a16="http://schemas.microsoft.com/office/drawing/2014/main" val="10000"/>
                  </a:ext>
                </a:extLst>
              </a:tr>
              <a:tr h="767375">
                <a:tc>
                  <a:txBody>
                    <a:bodyPr/>
                    <a:lstStyle/>
                    <a:p>
                      <a:pPr marL="0" lvl="0" indent="0" algn="l" rtl="0">
                        <a:spcBef>
                          <a:spcPts val="0"/>
                        </a:spcBef>
                        <a:spcAft>
                          <a:spcPts val="0"/>
                        </a:spcAft>
                        <a:buNone/>
                      </a:pPr>
                      <a:r>
                        <a:rPr lang="en"/>
                        <a:t>Existing Members</a:t>
                      </a:r>
                      <a:endParaRPr/>
                    </a:p>
                  </a:txBody>
                  <a:tcPr marL="91425" marR="91425" marT="91425" marB="91425">
                    <a:lnR w="9525" cap="flat" cmpd="sng">
                      <a:solidFill>
                        <a:srgbClr val="9E9E9E"/>
                      </a:solidFill>
                      <a:prstDash val="solid"/>
                      <a:round/>
                      <a:headEnd type="none" w="sm" len="sm"/>
                      <a:tailEnd type="none" w="sm" len="sm"/>
                    </a:lnR>
                    <a:solidFill>
                      <a:srgbClr val="CFE2F3"/>
                    </a:solidFill>
                  </a:tcPr>
                </a:tc>
                <a:tc>
                  <a:txBody>
                    <a:bodyPr/>
                    <a:lstStyle/>
                    <a:p>
                      <a:pPr marL="0" lvl="0" indent="0" algn="ctr" rtl="0">
                        <a:spcBef>
                          <a:spcPts val="0"/>
                        </a:spcBef>
                        <a:spcAft>
                          <a:spcPts val="0"/>
                        </a:spcAft>
                        <a:buNone/>
                      </a:pPr>
                      <a:r>
                        <a:rPr lang="en" sz="2500" b="1"/>
                        <a:t>20</a:t>
                      </a:r>
                      <a:endParaRPr sz="2500" b="1"/>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CFE2F3"/>
                    </a:solidFill>
                  </a:tcPr>
                </a:tc>
                <a:tc>
                  <a:txBody>
                    <a:bodyPr/>
                    <a:lstStyle/>
                    <a:p>
                      <a:pPr marL="0" lvl="0" indent="0" algn="ctr" rtl="0">
                        <a:spcBef>
                          <a:spcPts val="0"/>
                        </a:spcBef>
                        <a:spcAft>
                          <a:spcPts val="0"/>
                        </a:spcAft>
                        <a:buNone/>
                      </a:pPr>
                      <a:r>
                        <a:rPr lang="en" sz="2500" b="1"/>
                        <a:t>2</a:t>
                      </a:r>
                      <a:endParaRPr sz="2500" b="1"/>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CFE2F3"/>
                    </a:solidFill>
                  </a:tcPr>
                </a:tc>
                <a:tc>
                  <a:txBody>
                    <a:bodyPr/>
                    <a:lstStyle/>
                    <a:p>
                      <a:pPr marL="0" lvl="0" indent="0" algn="ctr" rtl="0">
                        <a:spcBef>
                          <a:spcPts val="0"/>
                        </a:spcBef>
                        <a:spcAft>
                          <a:spcPts val="0"/>
                        </a:spcAft>
                        <a:buNone/>
                      </a:pPr>
                      <a:r>
                        <a:rPr lang="en" sz="2500" b="1"/>
                        <a:t>13</a:t>
                      </a:r>
                      <a:endParaRPr sz="2500" b="1"/>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CFE2F3"/>
                    </a:solidFill>
                  </a:tcPr>
                </a:tc>
                <a:tc>
                  <a:txBody>
                    <a:bodyPr/>
                    <a:lstStyle/>
                    <a:p>
                      <a:pPr marL="0" lvl="0" indent="0" algn="ctr" rtl="0">
                        <a:spcBef>
                          <a:spcPts val="0"/>
                        </a:spcBef>
                        <a:spcAft>
                          <a:spcPts val="0"/>
                        </a:spcAft>
                        <a:buNone/>
                      </a:pPr>
                      <a:r>
                        <a:rPr lang="en" sz="2500" b="1"/>
                        <a:t>9</a:t>
                      </a:r>
                      <a:endParaRPr sz="2500" b="1"/>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CFE2F3"/>
                    </a:solidFill>
                  </a:tcPr>
                </a:tc>
                <a:tc>
                  <a:txBody>
                    <a:bodyPr/>
                    <a:lstStyle/>
                    <a:p>
                      <a:pPr marL="0" lvl="0" indent="0" algn="ctr" rtl="0">
                        <a:spcBef>
                          <a:spcPts val="0"/>
                        </a:spcBef>
                        <a:spcAft>
                          <a:spcPts val="0"/>
                        </a:spcAft>
                        <a:buNone/>
                      </a:pPr>
                      <a:r>
                        <a:rPr lang="en" sz="2500" b="1"/>
                        <a:t>5</a:t>
                      </a:r>
                      <a:endParaRPr sz="2500" b="1"/>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CFE2F3"/>
                    </a:solidFill>
                  </a:tcPr>
                </a:tc>
                <a:tc>
                  <a:txBody>
                    <a:bodyPr/>
                    <a:lstStyle/>
                    <a:p>
                      <a:pPr marL="0" lvl="0" indent="0" algn="ctr" rtl="0">
                        <a:spcBef>
                          <a:spcPts val="0"/>
                        </a:spcBef>
                        <a:spcAft>
                          <a:spcPts val="0"/>
                        </a:spcAft>
                        <a:buNone/>
                      </a:pPr>
                      <a:r>
                        <a:rPr lang="en" sz="2500" b="1"/>
                        <a:t>3</a:t>
                      </a:r>
                      <a:endParaRPr sz="2500" b="1"/>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CFE2F3"/>
                    </a:solidFill>
                  </a:tcPr>
                </a:tc>
                <a:tc>
                  <a:txBody>
                    <a:bodyPr/>
                    <a:lstStyle/>
                    <a:p>
                      <a:pPr marL="0" lvl="0" indent="0" algn="ctr" rtl="0">
                        <a:spcBef>
                          <a:spcPts val="0"/>
                        </a:spcBef>
                        <a:spcAft>
                          <a:spcPts val="0"/>
                        </a:spcAft>
                        <a:buNone/>
                      </a:pPr>
                      <a:r>
                        <a:rPr lang="en" sz="2500" b="1"/>
                        <a:t>1</a:t>
                      </a:r>
                      <a:endParaRPr sz="2500" b="1"/>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CFE2F3"/>
                    </a:solidFill>
                  </a:tcPr>
                </a:tc>
                <a:extLst>
                  <a:ext uri="{0D108BD9-81ED-4DB2-BD59-A6C34878D82A}">
                    <a16:rowId xmlns:a16="http://schemas.microsoft.com/office/drawing/2014/main" val="10001"/>
                  </a:ext>
                </a:extLst>
              </a:tr>
              <a:tr h="767375">
                <a:tc>
                  <a:txBody>
                    <a:bodyPr/>
                    <a:lstStyle/>
                    <a:p>
                      <a:pPr marL="0" lvl="0" indent="0" algn="l" rtl="0">
                        <a:spcBef>
                          <a:spcPts val="0"/>
                        </a:spcBef>
                        <a:spcAft>
                          <a:spcPts val="0"/>
                        </a:spcAft>
                        <a:buNone/>
                      </a:pPr>
                      <a:r>
                        <a:rPr lang="en"/>
                        <a:t># of people wanting session?</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a:t>2 - Bob D, Steve</a:t>
                      </a: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2"/>
                  </a:ext>
                </a:extLst>
              </a:tr>
            </a:tbl>
          </a:graphicData>
        </a:graphic>
      </p:graphicFrame>
      <p:sp>
        <p:nvSpPr>
          <p:cNvPr id="478" name="Google Shape;478;p36"/>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4 min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p37"/>
          <p:cNvSpPr txBox="1">
            <a:spLocks noGrp="1"/>
          </p:cNvSpPr>
          <p:nvPr>
            <p:ph type="title"/>
          </p:nvPr>
        </p:nvSpPr>
        <p:spPr>
          <a:xfrm>
            <a:off x="1558825" y="506000"/>
            <a:ext cx="7030500" cy="630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rgbClr val="000000"/>
                </a:solidFill>
              </a:rPr>
              <a:t>SUMMARY</a:t>
            </a:r>
            <a:endParaRPr>
              <a:solidFill>
                <a:srgbClr val="000000"/>
              </a:solidFill>
            </a:endParaRPr>
          </a:p>
        </p:txBody>
      </p:sp>
      <p:sp>
        <p:nvSpPr>
          <p:cNvPr id="484" name="Google Shape;484;p37"/>
          <p:cNvSpPr txBox="1"/>
          <p:nvPr/>
        </p:nvSpPr>
        <p:spPr>
          <a:xfrm>
            <a:off x="791300" y="1446600"/>
            <a:ext cx="7418400" cy="3417000"/>
          </a:xfrm>
          <a:prstGeom prst="rect">
            <a:avLst/>
          </a:prstGeom>
          <a:noFill/>
          <a:ln>
            <a:noFill/>
          </a:ln>
        </p:spPr>
        <p:txBody>
          <a:bodyPr spcFirstLastPara="1" wrap="square" lIns="91425" tIns="91425" rIns="91425" bIns="91425" anchor="t" anchorCtr="0">
            <a:spAutoFit/>
          </a:bodyPr>
          <a:lstStyle/>
          <a:p>
            <a:pPr marL="457200" lvl="0" indent="-349250" algn="l" rtl="0">
              <a:spcBef>
                <a:spcPts val="0"/>
              </a:spcBef>
              <a:spcAft>
                <a:spcPts val="0"/>
              </a:spcAft>
              <a:buSzPts val="1900"/>
              <a:buFont typeface="Nunito"/>
              <a:buChar char="●"/>
            </a:pPr>
            <a:r>
              <a:rPr lang="en" sz="1900" b="1">
                <a:latin typeface="Nunito"/>
                <a:ea typeface="Nunito"/>
                <a:cs typeface="Nunito"/>
                <a:sym typeface="Nunito"/>
              </a:rPr>
              <a:t>Qualifications are necessary to fully participate in EMCOMM scenarios to place people in the appropriate positions based upon their skill levels that reduces risk and increase team efficiency</a:t>
            </a:r>
            <a:endParaRPr sz="1900" b="1">
              <a:latin typeface="Nunito"/>
              <a:ea typeface="Nunito"/>
              <a:cs typeface="Nunito"/>
              <a:sym typeface="Nunito"/>
            </a:endParaRPr>
          </a:p>
          <a:p>
            <a:pPr marL="457200" lvl="0" indent="0" algn="l" rtl="0">
              <a:spcBef>
                <a:spcPts val="0"/>
              </a:spcBef>
              <a:spcAft>
                <a:spcPts val="0"/>
              </a:spcAft>
              <a:buNone/>
            </a:pPr>
            <a:endParaRPr sz="1900" b="1">
              <a:latin typeface="Nunito"/>
              <a:ea typeface="Nunito"/>
              <a:cs typeface="Nunito"/>
              <a:sym typeface="Nunito"/>
            </a:endParaRPr>
          </a:p>
          <a:p>
            <a:pPr marL="457200" lvl="0" indent="-349250" algn="l" rtl="0">
              <a:spcBef>
                <a:spcPts val="0"/>
              </a:spcBef>
              <a:spcAft>
                <a:spcPts val="0"/>
              </a:spcAft>
              <a:buSzPts val="1900"/>
              <a:buFont typeface="Nunito"/>
              <a:buChar char="●"/>
            </a:pPr>
            <a:r>
              <a:rPr lang="en" sz="1900" b="1">
                <a:latin typeface="Nunito"/>
                <a:ea typeface="Nunito"/>
                <a:cs typeface="Nunito"/>
                <a:sym typeface="Nunito"/>
              </a:rPr>
              <a:t>Qualifications help EMCOMM leadership know that the team that is working with them are competent in their skills and capabilities and are vetted volunteers</a:t>
            </a:r>
            <a:endParaRPr sz="1900" b="1">
              <a:latin typeface="Nunito"/>
              <a:ea typeface="Nunito"/>
              <a:cs typeface="Nunito"/>
              <a:sym typeface="Nunito"/>
            </a:endParaRPr>
          </a:p>
          <a:p>
            <a:pPr marL="457200" lvl="0" indent="0" algn="l" rtl="0">
              <a:spcBef>
                <a:spcPts val="0"/>
              </a:spcBef>
              <a:spcAft>
                <a:spcPts val="0"/>
              </a:spcAft>
              <a:buNone/>
            </a:pPr>
            <a:endParaRPr sz="2000" b="1">
              <a:latin typeface="Nunito"/>
              <a:ea typeface="Nunito"/>
              <a:cs typeface="Nunito"/>
              <a:sym typeface="Nunito"/>
            </a:endParaRPr>
          </a:p>
          <a:p>
            <a:pPr marL="457200" lvl="0" indent="-349250" algn="l" rtl="0">
              <a:spcBef>
                <a:spcPts val="0"/>
              </a:spcBef>
              <a:spcAft>
                <a:spcPts val="0"/>
              </a:spcAft>
              <a:buSzPts val="1900"/>
              <a:buFont typeface="Nunito"/>
              <a:buChar char="●"/>
            </a:pPr>
            <a:r>
              <a:rPr lang="en" sz="1900" b="1">
                <a:latin typeface="Nunito"/>
                <a:ea typeface="Nunito"/>
                <a:cs typeface="Nunito"/>
                <a:sym typeface="Nunito"/>
              </a:rPr>
              <a:t>This presentation can be used as a reference for your own future advancement through the Qualification Levels.</a:t>
            </a:r>
            <a:endParaRPr sz="1900" b="1">
              <a:latin typeface="Nunito"/>
              <a:ea typeface="Nunito"/>
              <a:cs typeface="Nunito"/>
              <a:sym typeface="Nunito"/>
            </a:endParaRPr>
          </a:p>
        </p:txBody>
      </p:sp>
      <p:sp>
        <p:nvSpPr>
          <p:cNvPr id="485" name="Google Shape;485;p37"/>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1 min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Shape 489"/>
        <p:cNvGrpSpPr/>
        <p:nvPr/>
      </p:nvGrpSpPr>
      <p:grpSpPr>
        <a:xfrm>
          <a:off x="0" y="0"/>
          <a:ext cx="0" cy="0"/>
          <a:chOff x="0" y="0"/>
          <a:chExt cx="0" cy="0"/>
        </a:xfrm>
      </p:grpSpPr>
      <p:sp>
        <p:nvSpPr>
          <p:cNvPr id="490" name="Google Shape;490;p38"/>
          <p:cNvSpPr txBox="1">
            <a:spLocks noGrp="1"/>
          </p:cNvSpPr>
          <p:nvPr>
            <p:ph type="title"/>
          </p:nvPr>
        </p:nvSpPr>
        <p:spPr>
          <a:xfrm>
            <a:off x="1530500" y="491900"/>
            <a:ext cx="7030500" cy="6591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3000">
                <a:solidFill>
                  <a:srgbClr val="000000"/>
                </a:solidFill>
              </a:rPr>
              <a:t>Q&amp;A</a:t>
            </a:r>
            <a:endParaRPr sz="3000">
              <a:solidFill>
                <a:srgbClr val="000000"/>
              </a:solidFill>
            </a:endParaRPr>
          </a:p>
        </p:txBody>
      </p:sp>
      <p:sp>
        <p:nvSpPr>
          <p:cNvPr id="491" name="Google Shape;491;p38"/>
          <p:cNvSpPr txBox="1"/>
          <p:nvPr/>
        </p:nvSpPr>
        <p:spPr>
          <a:xfrm>
            <a:off x="1360350" y="1151000"/>
            <a:ext cx="7258500" cy="427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Email to board on these items</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Most people that show up at meetings are 3rd class or more.</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5-3s, 4-2s, 4-1s, 1-C and 1-M at the meeting</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Get email to membership to come to meeting and if we get an rsvp from them, then we know what to do. For how many people want to come to the  next meeting and want to upgrade.  Hoping we get enough from the unranked people.  </a:t>
            </a:r>
            <a:endParaRPr>
              <a:latin typeface="Nunito"/>
              <a:ea typeface="Nunito"/>
              <a:cs typeface="Nunito"/>
              <a:sym typeface="Nunito"/>
            </a:endParaRPr>
          </a:p>
          <a:p>
            <a:pPr marL="0" lvl="0" indent="0" algn="l" rtl="0">
              <a:spcBef>
                <a:spcPts val="0"/>
              </a:spcBef>
              <a:spcAft>
                <a:spcPts val="0"/>
              </a:spcAft>
              <a:buNone/>
            </a:pP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Editable document for the board </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Do we want this going forward as preso or a word document</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Assigning people to different sections to complete before next meeting.  Do it by next meeting</a:t>
            </a:r>
            <a:endParaRPr>
              <a:latin typeface="Nunito"/>
              <a:ea typeface="Nunito"/>
              <a:cs typeface="Nunito"/>
              <a:sym typeface="Nunito"/>
            </a:endParaRPr>
          </a:p>
          <a:p>
            <a:pPr marL="0" lvl="0" indent="0" algn="l" rtl="0">
              <a:spcBef>
                <a:spcPts val="0"/>
              </a:spcBef>
              <a:spcAft>
                <a:spcPts val="0"/>
              </a:spcAft>
              <a:buNone/>
            </a:pP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Reviewed by dave with doug scribing</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Periodic once a quarter announcement to membership to improve quals and links to documents, and then memers can reach out to board for testing.</a:t>
            </a:r>
            <a:endParaRPr>
              <a:latin typeface="Nunito"/>
              <a:ea typeface="Nunito"/>
              <a:cs typeface="Nunito"/>
              <a:sym typeface="Nunito"/>
            </a:endParaRPr>
          </a:p>
          <a:p>
            <a:pPr marL="0" lvl="0" indent="0" algn="l" rtl="0">
              <a:spcBef>
                <a:spcPts val="0"/>
              </a:spcBef>
              <a:spcAft>
                <a:spcPts val="0"/>
              </a:spcAft>
              <a:buNone/>
            </a:pP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Send to members how to find out what level they are via link.  </a:t>
            </a:r>
            <a:endParaRPr>
              <a:latin typeface="Nunito"/>
              <a:ea typeface="Nunito"/>
              <a:cs typeface="Nunito"/>
              <a:sym typeface="Nunito"/>
            </a:endParaRPr>
          </a:p>
          <a:p>
            <a:pPr marL="0" lvl="0" indent="0" algn="l" rtl="0">
              <a:spcBef>
                <a:spcPts val="0"/>
              </a:spcBef>
              <a:spcAft>
                <a:spcPts val="0"/>
              </a:spcAft>
              <a:buNone/>
            </a:pPr>
            <a:endParaRPr>
              <a:latin typeface="Nunito"/>
              <a:ea typeface="Nunito"/>
              <a:cs typeface="Nunito"/>
              <a:sym typeface="Nunito"/>
            </a:endParaRPr>
          </a:p>
          <a:p>
            <a:pPr marL="0" lvl="0" indent="0" algn="l" rtl="0">
              <a:spcBef>
                <a:spcPts val="0"/>
              </a:spcBef>
              <a:spcAft>
                <a:spcPts val="0"/>
              </a:spcAft>
              <a:buNone/>
            </a:pPr>
            <a:endParaRPr>
              <a:latin typeface="Nunito"/>
              <a:ea typeface="Nunito"/>
              <a:cs typeface="Nunito"/>
              <a:sym typeface="Nunito"/>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95"/>
        <p:cNvGrpSpPr/>
        <p:nvPr/>
      </p:nvGrpSpPr>
      <p:grpSpPr>
        <a:xfrm>
          <a:off x="0" y="0"/>
          <a:ext cx="0" cy="0"/>
          <a:chOff x="0" y="0"/>
          <a:chExt cx="0" cy="0"/>
        </a:xfrm>
      </p:grpSpPr>
      <p:sp>
        <p:nvSpPr>
          <p:cNvPr id="496" name="Google Shape;496;p39"/>
          <p:cNvSpPr txBox="1">
            <a:spLocks noGrp="1"/>
          </p:cNvSpPr>
          <p:nvPr>
            <p:ph type="title"/>
          </p:nvPr>
        </p:nvSpPr>
        <p:spPr>
          <a:xfrm>
            <a:off x="1558825" y="506000"/>
            <a:ext cx="7030500" cy="630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rgbClr val="000000"/>
                </a:solidFill>
              </a:rPr>
              <a:t>RESOURCES</a:t>
            </a:r>
            <a:endParaRPr>
              <a:solidFill>
                <a:srgbClr val="000000"/>
              </a:solidFill>
            </a:endParaRPr>
          </a:p>
        </p:txBody>
      </p:sp>
      <p:sp>
        <p:nvSpPr>
          <p:cNvPr id="497" name="Google Shape;497;p39"/>
          <p:cNvSpPr txBox="1"/>
          <p:nvPr/>
        </p:nvSpPr>
        <p:spPr>
          <a:xfrm>
            <a:off x="402825" y="1456250"/>
            <a:ext cx="6327600" cy="529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dirty="0"/>
              <a:t>SCARES Website</a:t>
            </a:r>
            <a:endParaRPr sz="1000" dirty="0"/>
          </a:p>
          <a:p>
            <a:pPr marL="0" lvl="0" indent="0" algn="l" rtl="0">
              <a:spcBef>
                <a:spcPts val="0"/>
              </a:spcBef>
              <a:spcAft>
                <a:spcPts val="0"/>
              </a:spcAft>
              <a:buNone/>
            </a:pPr>
            <a:r>
              <a:rPr lang="en" sz="1000" u="sng" dirty="0">
                <a:solidFill>
                  <a:srgbClr val="003366"/>
                </a:solidFill>
                <a:hlinkClick r:id="rId3">
                  <a:extLst>
                    <a:ext uri="{A12FA001-AC4F-418D-AE19-62706E023703}">
                      <ahyp:hlinkClr xmlns:ahyp="http://schemas.microsoft.com/office/drawing/2018/hyperlinkcolor" val="tx"/>
                    </a:ext>
                  </a:extLst>
                </a:hlinkClick>
              </a:rPr>
              <a:t>https://www.k6mpn.org/commqual.html</a:t>
            </a:r>
            <a:endParaRPr sz="1000" dirty="0">
              <a:solidFill>
                <a:srgbClr val="003366"/>
              </a:solidFill>
            </a:endParaRPr>
          </a:p>
          <a:p>
            <a:pPr marL="0" lvl="0" indent="0" algn="l" rtl="0">
              <a:spcBef>
                <a:spcPts val="0"/>
              </a:spcBef>
              <a:spcAft>
                <a:spcPts val="0"/>
              </a:spcAft>
              <a:buNone/>
            </a:pPr>
            <a:r>
              <a:rPr lang="en" sz="1000" u="sng" dirty="0">
                <a:solidFill>
                  <a:srgbClr val="003366"/>
                </a:solidFill>
                <a:hlinkClick r:id="rId4">
                  <a:extLst>
                    <a:ext uri="{A12FA001-AC4F-418D-AE19-62706E023703}">
                      <ahyp:hlinkClr xmlns:ahyp="http://schemas.microsoft.com/office/drawing/2018/hyperlinkcolor" val="tx"/>
                    </a:ext>
                  </a:extLst>
                </a:hlinkClick>
              </a:rPr>
              <a:t>https://www.k6mpn.org/grab-n-go.html</a:t>
            </a:r>
            <a:endParaRPr sz="1000" dirty="0">
              <a:solidFill>
                <a:srgbClr val="003366"/>
              </a:solidFill>
            </a:endParaRPr>
          </a:p>
          <a:p>
            <a:pPr marL="0" lvl="0" indent="0" algn="l" rtl="0">
              <a:spcBef>
                <a:spcPts val="0"/>
              </a:spcBef>
              <a:spcAft>
                <a:spcPts val="0"/>
              </a:spcAft>
              <a:buNone/>
            </a:pPr>
            <a:endParaRPr sz="1000" dirty="0">
              <a:solidFill>
                <a:srgbClr val="003366"/>
              </a:solidFill>
            </a:endParaRPr>
          </a:p>
          <a:p>
            <a:pPr marL="0" lvl="0" indent="0" algn="l" rtl="0">
              <a:spcBef>
                <a:spcPts val="0"/>
              </a:spcBef>
              <a:spcAft>
                <a:spcPts val="0"/>
              </a:spcAft>
              <a:buNone/>
            </a:pPr>
            <a:r>
              <a:rPr lang="en" sz="1000" u="sng" dirty="0">
                <a:solidFill>
                  <a:srgbClr val="003366"/>
                </a:solidFill>
                <a:hlinkClick r:id="rId5">
                  <a:extLst>
                    <a:ext uri="{A12FA001-AC4F-418D-AE19-62706E023703}">
                      <ahyp:hlinkClr xmlns:ahyp="http://schemas.microsoft.com/office/drawing/2018/hyperlinkcolor" val="tx"/>
                    </a:ext>
                  </a:extLst>
                </a:hlinkClick>
              </a:rPr>
              <a:t>https://www.k6mpn.org/articles/ARC/arc_first_40.pdf</a:t>
            </a:r>
            <a:endParaRPr sz="1000" dirty="0">
              <a:solidFill>
                <a:srgbClr val="003366"/>
              </a:solidFill>
            </a:endParaRPr>
          </a:p>
          <a:p>
            <a:pPr marL="0" lvl="0" indent="0" algn="l" rtl="0">
              <a:spcBef>
                <a:spcPts val="0"/>
              </a:spcBef>
              <a:spcAft>
                <a:spcPts val="0"/>
              </a:spcAft>
              <a:buNone/>
            </a:pPr>
            <a:endParaRPr sz="1000" dirty="0">
              <a:solidFill>
                <a:srgbClr val="003366"/>
              </a:solidFill>
            </a:endParaRPr>
          </a:p>
          <a:p>
            <a:pPr marL="0" lvl="0" indent="0" algn="l" rtl="0">
              <a:spcBef>
                <a:spcPts val="0"/>
              </a:spcBef>
              <a:spcAft>
                <a:spcPts val="0"/>
              </a:spcAft>
              <a:buNone/>
            </a:pPr>
            <a:r>
              <a:rPr lang="en" sz="1000" dirty="0">
                <a:solidFill>
                  <a:srgbClr val="003366"/>
                </a:solidFill>
              </a:rPr>
              <a:t>https://www.k6mpn.org/training/</a:t>
            </a:r>
            <a:r>
              <a:rPr lang="en" sz="1000" dirty="0" err="1">
                <a:solidFill>
                  <a:srgbClr val="003366"/>
                </a:solidFill>
              </a:rPr>
              <a:t>ARESFieldResourcesManual.pdf</a:t>
            </a:r>
            <a:endParaRPr sz="1000" dirty="0">
              <a:solidFill>
                <a:srgbClr val="003366"/>
              </a:solidFill>
            </a:endParaRPr>
          </a:p>
          <a:p>
            <a:pPr marL="0" lvl="0" indent="0" algn="l" rtl="0">
              <a:spcBef>
                <a:spcPts val="0"/>
              </a:spcBef>
              <a:spcAft>
                <a:spcPts val="0"/>
              </a:spcAft>
              <a:buNone/>
            </a:pPr>
            <a:endParaRPr sz="1000" dirty="0">
              <a:solidFill>
                <a:srgbClr val="003366"/>
              </a:solidFill>
            </a:endParaRPr>
          </a:p>
          <a:p>
            <a:pPr marL="0" lvl="0" indent="0" algn="l" rtl="0">
              <a:spcBef>
                <a:spcPts val="0"/>
              </a:spcBef>
              <a:spcAft>
                <a:spcPts val="0"/>
              </a:spcAft>
              <a:buNone/>
            </a:pPr>
            <a:r>
              <a:rPr lang="en" sz="1000" dirty="0"/>
              <a:t>ARES Website</a:t>
            </a:r>
            <a:endParaRPr sz="1000" dirty="0"/>
          </a:p>
          <a:p>
            <a:pPr marL="0" lvl="0" indent="0" algn="l" rtl="0">
              <a:spcBef>
                <a:spcPts val="0"/>
              </a:spcBef>
              <a:spcAft>
                <a:spcPts val="0"/>
              </a:spcAft>
              <a:buNone/>
            </a:pPr>
            <a:r>
              <a:rPr lang="en" sz="1000" u="sng" dirty="0">
                <a:solidFill>
                  <a:srgbClr val="003366"/>
                </a:solidFill>
                <a:hlinkClick r:id="rId6">
                  <a:extLst>
                    <a:ext uri="{A12FA001-AC4F-418D-AE19-62706E023703}">
                      <ahyp:hlinkClr xmlns:ahyp="http://schemas.microsoft.com/office/drawing/2018/hyperlinkcolor" val="tx"/>
                    </a:ext>
                  </a:extLst>
                </a:hlinkClick>
              </a:rPr>
              <a:t>http://www.arrl.org/files/file/Public%20Service/ARES/ARESmanual2015.pdf</a:t>
            </a:r>
            <a:endParaRPr sz="1000" dirty="0">
              <a:solidFill>
                <a:srgbClr val="003366"/>
              </a:solidFill>
            </a:endParaRPr>
          </a:p>
          <a:p>
            <a:pPr marL="0" lvl="0" indent="0" algn="l" rtl="0">
              <a:spcBef>
                <a:spcPts val="0"/>
              </a:spcBef>
              <a:spcAft>
                <a:spcPts val="0"/>
              </a:spcAft>
              <a:buNone/>
            </a:pPr>
            <a:endParaRPr sz="1000" dirty="0">
              <a:solidFill>
                <a:srgbClr val="003366"/>
              </a:solidFill>
            </a:endParaRPr>
          </a:p>
          <a:p>
            <a:pPr marL="0" lvl="0" indent="0" algn="l" rtl="0">
              <a:spcBef>
                <a:spcPts val="0"/>
              </a:spcBef>
              <a:spcAft>
                <a:spcPts val="0"/>
              </a:spcAft>
              <a:buNone/>
            </a:pPr>
            <a:r>
              <a:rPr lang="en" sz="1000" u="sng" dirty="0">
                <a:solidFill>
                  <a:srgbClr val="003366"/>
                </a:solidFill>
                <a:hlinkClick r:id="rId7">
                  <a:extLst>
                    <a:ext uri="{A12FA001-AC4F-418D-AE19-62706E023703}">
                      <ahyp:hlinkClr xmlns:ahyp="http://schemas.microsoft.com/office/drawing/2018/hyperlinkcolor" val="tx"/>
                    </a:ext>
                  </a:extLst>
                </a:hlinkClick>
              </a:rPr>
              <a:t>https://www.google.com/search?q=ares+jump+kit+48+hours&amp;client=firefox-b-1-d&amp;sxsrf=APq-WBsuMwyqV8_Gws1Zs_veAsyJrFhSKg%3A1644774734607&amp;ei=TkUJYrLYJPvOkPIPvoiH8Ac&amp;ved=0ahUKEwiyt6qun_31AhV7J0QIHT7EAX4Q4dUDCA0&amp;uact=5&amp;oq=ares+jump+kit+48+hours&amp;gs_lcp=Cgdnd3Mtd2l6EAMyBQghEKsCOgcIABBHELADOgUIIRCgAToICCEQFhAdEB5KBAhBGABKBAhGGABQ0g1Y_S5gkjFoAXABeACAAd0BiAHfDZIBBTAuNS40mAEAoAEByAEDwAEB&amp;sclient=gws-wiz</a:t>
            </a:r>
            <a:endParaRPr sz="1000" dirty="0">
              <a:solidFill>
                <a:srgbClr val="003366"/>
              </a:solidFill>
            </a:endParaRPr>
          </a:p>
          <a:p>
            <a:pPr marL="0" lvl="0" indent="0" algn="l" rtl="0">
              <a:spcBef>
                <a:spcPts val="0"/>
              </a:spcBef>
              <a:spcAft>
                <a:spcPts val="0"/>
              </a:spcAft>
              <a:buNone/>
            </a:pPr>
            <a:endParaRPr sz="1000" dirty="0">
              <a:solidFill>
                <a:srgbClr val="003366"/>
              </a:solidFill>
            </a:endParaRPr>
          </a:p>
          <a:p>
            <a:pPr marL="0" lvl="0" indent="0" algn="l" rtl="0">
              <a:spcBef>
                <a:spcPts val="0"/>
              </a:spcBef>
              <a:spcAft>
                <a:spcPts val="0"/>
              </a:spcAft>
              <a:buNone/>
            </a:pPr>
            <a:r>
              <a:rPr lang="en" sz="1000" dirty="0">
                <a:solidFill>
                  <a:srgbClr val="003366"/>
                </a:solidFill>
              </a:rPr>
              <a:t>ARES Standardized Training Plan</a:t>
            </a:r>
            <a:endParaRPr sz="1000" dirty="0">
              <a:solidFill>
                <a:srgbClr val="003366"/>
              </a:solidFill>
            </a:endParaRPr>
          </a:p>
          <a:p>
            <a:pPr marL="0" lvl="0" indent="0" algn="l" rtl="0">
              <a:spcBef>
                <a:spcPts val="0"/>
              </a:spcBef>
              <a:spcAft>
                <a:spcPts val="0"/>
              </a:spcAft>
              <a:buNone/>
            </a:pPr>
            <a:endParaRPr sz="1000" dirty="0">
              <a:solidFill>
                <a:srgbClr val="003366"/>
              </a:solidFill>
            </a:endParaRPr>
          </a:p>
          <a:p>
            <a:pPr marL="0" lvl="0" indent="0" algn="l" rtl="0">
              <a:spcBef>
                <a:spcPts val="0"/>
              </a:spcBef>
              <a:spcAft>
                <a:spcPts val="0"/>
              </a:spcAft>
              <a:buNone/>
            </a:pPr>
            <a:r>
              <a:rPr lang="en" sz="1000" dirty="0"/>
              <a:t>ARRL Website</a:t>
            </a:r>
            <a:endParaRPr sz="1000" dirty="0"/>
          </a:p>
          <a:p>
            <a:pPr marL="0" lvl="0" indent="0" algn="l" rtl="0">
              <a:spcBef>
                <a:spcPts val="0"/>
              </a:spcBef>
              <a:spcAft>
                <a:spcPts val="0"/>
              </a:spcAft>
              <a:buNone/>
            </a:pPr>
            <a:r>
              <a:rPr lang="en" sz="1000" u="sng" dirty="0">
                <a:solidFill>
                  <a:srgbClr val="003366"/>
                </a:solidFill>
                <a:hlinkClick r:id="rId8">
                  <a:extLst>
                    <a:ext uri="{A12FA001-AC4F-418D-AE19-62706E023703}">
                      <ahyp:hlinkClr xmlns:ahyp="http://schemas.microsoft.com/office/drawing/2018/hyperlinkcolor" val="tx"/>
                    </a:ext>
                  </a:extLst>
                </a:hlinkClick>
              </a:rPr>
              <a:t>http://www.arrl.org/files/file/ARES_FR_Manual.pdf</a:t>
            </a:r>
            <a:endParaRPr sz="1000" dirty="0">
              <a:solidFill>
                <a:srgbClr val="003366"/>
              </a:solidFill>
            </a:endParaRPr>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latin typeface="Nunito"/>
              <a:ea typeface="Nunito"/>
              <a:cs typeface="Nunito"/>
              <a:sym typeface="Nunito"/>
            </a:endParaRPr>
          </a:p>
        </p:txBody>
      </p:sp>
      <p:sp>
        <p:nvSpPr>
          <p:cNvPr id="498" name="Google Shape;498;p39"/>
          <p:cNvSpPr txBox="1"/>
          <p:nvPr/>
        </p:nvSpPr>
        <p:spPr>
          <a:xfrm>
            <a:off x="5778975" y="1136900"/>
            <a:ext cx="30000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http://www.arrl.org/files/file/Public%20Service/ARES/ARRL-ARES-FILLABLE-TRAINING-TASK-BOOK-V2_1_1.pdf</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5"/>
          <p:cNvSpPr txBox="1">
            <a:spLocks noGrp="1"/>
          </p:cNvSpPr>
          <p:nvPr>
            <p:ph type="title"/>
          </p:nvPr>
        </p:nvSpPr>
        <p:spPr>
          <a:xfrm>
            <a:off x="1275525" y="725750"/>
            <a:ext cx="7030500" cy="602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3020" dirty="0">
                <a:solidFill>
                  <a:srgbClr val="000000"/>
                </a:solidFill>
                <a:latin typeface="Arial"/>
                <a:ea typeface="Arial"/>
                <a:cs typeface="Arial"/>
                <a:sym typeface="Arial"/>
              </a:rPr>
              <a:t>Why do Qualifications Matter?</a:t>
            </a:r>
            <a:endParaRPr sz="3020" dirty="0">
              <a:solidFill>
                <a:srgbClr val="000000"/>
              </a:solidFill>
              <a:latin typeface="Arial"/>
              <a:ea typeface="Arial"/>
              <a:cs typeface="Arial"/>
              <a:sym typeface="Arial"/>
            </a:endParaRPr>
          </a:p>
        </p:txBody>
      </p:sp>
      <p:sp>
        <p:nvSpPr>
          <p:cNvPr id="296" name="Google Shape;296;p15"/>
          <p:cNvSpPr txBox="1"/>
          <p:nvPr/>
        </p:nvSpPr>
        <p:spPr>
          <a:xfrm>
            <a:off x="1603050" y="1740725"/>
            <a:ext cx="6471300" cy="2955300"/>
          </a:xfrm>
          <a:prstGeom prst="rect">
            <a:avLst/>
          </a:prstGeom>
          <a:noFill/>
          <a:ln>
            <a:noFill/>
          </a:ln>
        </p:spPr>
        <p:txBody>
          <a:bodyPr spcFirstLastPara="1" wrap="square" lIns="91425" tIns="91425" rIns="91425" bIns="91425" anchor="t" anchorCtr="0">
            <a:spAutoFit/>
          </a:bodyPr>
          <a:lstStyle/>
          <a:p>
            <a:pPr marL="457200" lvl="0" indent="-342900" algn="l" rtl="0">
              <a:spcBef>
                <a:spcPts val="0"/>
              </a:spcBef>
              <a:spcAft>
                <a:spcPts val="0"/>
              </a:spcAft>
              <a:buSzPts val="1800"/>
              <a:buFont typeface="Nunito"/>
              <a:buChar char="●"/>
            </a:pPr>
            <a:r>
              <a:rPr lang="en" sz="1800">
                <a:latin typeface="Nunito"/>
                <a:ea typeface="Nunito"/>
                <a:cs typeface="Nunito"/>
                <a:sym typeface="Nunito"/>
              </a:rPr>
              <a:t>Verifies your skill level and training to support  emergency or non-emergency events</a:t>
            </a:r>
            <a:br>
              <a:rPr lang="en" sz="1800">
                <a:latin typeface="Nunito"/>
                <a:ea typeface="Nunito"/>
                <a:cs typeface="Nunito"/>
                <a:sym typeface="Nunito"/>
              </a:rPr>
            </a:br>
            <a:endParaRPr sz="1800">
              <a:latin typeface="Nunito"/>
              <a:ea typeface="Nunito"/>
              <a:cs typeface="Nunito"/>
              <a:sym typeface="Nunito"/>
            </a:endParaRPr>
          </a:p>
          <a:p>
            <a:pPr marL="457200" lvl="0" indent="-342900" algn="l" rtl="0">
              <a:spcBef>
                <a:spcPts val="0"/>
              </a:spcBef>
              <a:spcAft>
                <a:spcPts val="0"/>
              </a:spcAft>
              <a:buSzPts val="1800"/>
              <a:buFont typeface="Nunito"/>
              <a:buChar char="●"/>
            </a:pPr>
            <a:r>
              <a:rPr lang="en" sz="1800">
                <a:latin typeface="Nunito"/>
                <a:ea typeface="Nunito"/>
                <a:cs typeface="Nunito"/>
                <a:sym typeface="Nunito"/>
              </a:rPr>
              <a:t>Verifies that you have sustainable skills to support events showing you can be self-sufficient enough during stressful and demanding scenarios</a:t>
            </a:r>
            <a:br>
              <a:rPr lang="en" sz="1800">
                <a:latin typeface="Nunito"/>
                <a:ea typeface="Nunito"/>
                <a:cs typeface="Nunito"/>
                <a:sym typeface="Nunito"/>
              </a:rPr>
            </a:br>
            <a:endParaRPr sz="1800">
              <a:latin typeface="Nunito"/>
              <a:ea typeface="Nunito"/>
              <a:cs typeface="Nunito"/>
              <a:sym typeface="Nunito"/>
            </a:endParaRPr>
          </a:p>
          <a:p>
            <a:pPr marL="457200" lvl="0" indent="-342900" algn="l" rtl="0">
              <a:spcBef>
                <a:spcPts val="0"/>
              </a:spcBef>
              <a:spcAft>
                <a:spcPts val="0"/>
              </a:spcAft>
              <a:buSzPts val="1800"/>
              <a:buFont typeface="Nunito"/>
              <a:buChar char="●"/>
            </a:pPr>
            <a:r>
              <a:rPr lang="en" sz="1800">
                <a:latin typeface="Nunito"/>
                <a:ea typeface="Nunito"/>
                <a:cs typeface="Nunito"/>
                <a:sym typeface="Nunito"/>
              </a:rPr>
              <a:t>Qualifications matter so volunteers are helpful when needed and not a hindrance during emergency/non-emergency events</a:t>
            </a:r>
            <a:endParaRPr sz="1800">
              <a:latin typeface="Nunito"/>
              <a:ea typeface="Nunito"/>
              <a:cs typeface="Nunito"/>
              <a:sym typeface="Nunito"/>
            </a:endParaRPr>
          </a:p>
        </p:txBody>
      </p:sp>
      <p:sp>
        <p:nvSpPr>
          <p:cNvPr id="297" name="Google Shape;297;p15"/>
          <p:cNvSpPr txBox="1"/>
          <p:nvPr/>
        </p:nvSpPr>
        <p:spPr>
          <a:xfrm>
            <a:off x="-45925" y="4844975"/>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1 min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Prerequisites</a:t>
            </a:r>
            <a:endParaRPr/>
          </a:p>
        </p:txBody>
      </p:sp>
      <p:sp>
        <p:nvSpPr>
          <p:cNvPr id="303" name="Google Shape;303;p16"/>
          <p:cNvSpPr txBox="1"/>
          <p:nvPr/>
        </p:nvSpPr>
        <p:spPr>
          <a:xfrm>
            <a:off x="1145400" y="1196800"/>
            <a:ext cx="7998600" cy="3917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200" dirty="0"/>
              <a:t>For understanding of the operational environment, external agencies have established standards:</a:t>
            </a:r>
            <a:endParaRPr sz="2200" dirty="0"/>
          </a:p>
          <a:p>
            <a:pPr marL="0" lvl="0" indent="0" algn="l" rtl="0">
              <a:spcBef>
                <a:spcPts val="0"/>
              </a:spcBef>
              <a:spcAft>
                <a:spcPts val="0"/>
              </a:spcAft>
              <a:buNone/>
            </a:pPr>
            <a:endParaRPr dirty="0"/>
          </a:p>
          <a:p>
            <a:pPr marL="457200" lvl="0" indent="-342900" algn="l" rtl="0">
              <a:spcBef>
                <a:spcPts val="0"/>
              </a:spcBef>
              <a:spcAft>
                <a:spcPts val="0"/>
              </a:spcAft>
              <a:buSzPts val="1800"/>
              <a:buChar char="●"/>
            </a:pPr>
            <a:r>
              <a:rPr lang="en" sz="1500" dirty="0"/>
              <a:t>As a minimum, a fully qualified ARES member needs to have completed the FEMA IS-100 level online course. </a:t>
            </a:r>
            <a:br>
              <a:rPr lang="en" sz="1500" dirty="0"/>
            </a:br>
            <a:r>
              <a:rPr lang="en" sz="1350" b="1" dirty="0">
                <a:solidFill>
                  <a:srgbClr val="003366"/>
                </a:solidFill>
                <a:highlight>
                  <a:srgbClr val="FFFFFF"/>
                </a:highlight>
              </a:rPr>
              <a:t>Introduction to the Incident Command System</a:t>
            </a:r>
            <a:br>
              <a:rPr lang="en" sz="1500" dirty="0"/>
            </a:br>
            <a:r>
              <a:rPr lang="en" sz="1500" u="sng" dirty="0">
                <a:solidFill>
                  <a:schemeClr val="hlink"/>
                </a:solidFill>
                <a:hlinkClick r:id="rId3"/>
              </a:rPr>
              <a:t>https://training.fema.gov/is/courseoverview.aspx?code=IS-100.c</a:t>
            </a:r>
            <a:endParaRPr sz="1500" dirty="0"/>
          </a:p>
          <a:p>
            <a:pPr marL="457200" lvl="0" indent="0" algn="l" rtl="0">
              <a:spcBef>
                <a:spcPts val="0"/>
              </a:spcBef>
              <a:spcAft>
                <a:spcPts val="0"/>
              </a:spcAft>
              <a:buNone/>
            </a:pPr>
            <a:endParaRPr sz="1500" dirty="0"/>
          </a:p>
          <a:p>
            <a:pPr marL="457200" lvl="0" indent="-342900" algn="l" rtl="0">
              <a:spcBef>
                <a:spcPts val="0"/>
              </a:spcBef>
              <a:spcAft>
                <a:spcPts val="0"/>
              </a:spcAft>
              <a:buSzPts val="1800"/>
              <a:buChar char="●"/>
            </a:pPr>
            <a:r>
              <a:rPr lang="en" sz="1500" dirty="0"/>
              <a:t>They should also complete IS-700</a:t>
            </a:r>
            <a:br>
              <a:rPr lang="en" sz="1500" dirty="0"/>
            </a:br>
            <a:r>
              <a:rPr lang="en" sz="1350" b="1" dirty="0">
                <a:solidFill>
                  <a:srgbClr val="003366"/>
                </a:solidFill>
                <a:highlight>
                  <a:srgbClr val="FFFFFF"/>
                </a:highlight>
              </a:rPr>
              <a:t>An Introduction to the National Incident Management System</a:t>
            </a:r>
            <a:br>
              <a:rPr lang="en" sz="1500" dirty="0"/>
            </a:br>
            <a:r>
              <a:rPr lang="en" sz="1500" u="sng" dirty="0">
                <a:solidFill>
                  <a:schemeClr val="hlink"/>
                </a:solidFill>
                <a:hlinkClick r:id="rId4"/>
              </a:rPr>
              <a:t>https://training.fema.gov/is/courseoverview.aspx?code=IS-700.b</a:t>
            </a:r>
            <a:endParaRPr sz="1500" dirty="0"/>
          </a:p>
          <a:p>
            <a:pPr marL="457200" lvl="0" indent="0" algn="l" rtl="0">
              <a:spcBef>
                <a:spcPts val="0"/>
              </a:spcBef>
              <a:spcAft>
                <a:spcPts val="0"/>
              </a:spcAft>
              <a:buNone/>
            </a:pPr>
            <a:endParaRPr sz="1500" dirty="0"/>
          </a:p>
          <a:p>
            <a:pPr marL="457200" lvl="0" indent="-342900" algn="l" rtl="0">
              <a:spcBef>
                <a:spcPts val="0"/>
              </a:spcBef>
              <a:spcAft>
                <a:spcPts val="0"/>
              </a:spcAft>
              <a:buSzPts val="1800"/>
              <a:buChar char="●"/>
            </a:pPr>
            <a:r>
              <a:rPr lang="en" sz="1500" dirty="0"/>
              <a:t>A recommended additional course is IS-200. </a:t>
            </a:r>
            <a:br>
              <a:rPr lang="en" sz="1500" dirty="0"/>
            </a:br>
            <a:r>
              <a:rPr lang="en" sz="1350" b="1" dirty="0">
                <a:solidFill>
                  <a:srgbClr val="003366"/>
                </a:solidFill>
                <a:highlight>
                  <a:srgbClr val="FFFFFF"/>
                </a:highlight>
              </a:rPr>
              <a:t>Basic Incident Command System for Initial Response</a:t>
            </a:r>
            <a:br>
              <a:rPr lang="en" sz="1500" dirty="0"/>
            </a:br>
            <a:r>
              <a:rPr lang="en" sz="1500" u="sng" dirty="0">
                <a:solidFill>
                  <a:schemeClr val="hlink"/>
                </a:solidFill>
                <a:hlinkClick r:id="rId5"/>
              </a:rPr>
              <a:t>https://training.fema.gov/is/courseoverview.aspx?code=IS-200.c</a:t>
            </a:r>
            <a:endParaRPr sz="1500" dirty="0"/>
          </a:p>
        </p:txBody>
      </p:sp>
      <p:sp>
        <p:nvSpPr>
          <p:cNvPr id="304" name="Google Shape;304;p16"/>
          <p:cNvSpPr txBox="1"/>
          <p:nvPr/>
        </p:nvSpPr>
        <p:spPr>
          <a:xfrm>
            <a:off x="-45925" y="4844975"/>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1 min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17"/>
          <p:cNvSpPr txBox="1">
            <a:spLocks noGrp="1"/>
          </p:cNvSpPr>
          <p:nvPr>
            <p:ph type="title"/>
          </p:nvPr>
        </p:nvSpPr>
        <p:spPr>
          <a:xfrm>
            <a:off x="1247275" y="838800"/>
            <a:ext cx="7030500" cy="447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QUALIFICATIONS Progressions</a:t>
            </a:r>
            <a:endParaRPr sz="3000">
              <a:solidFill>
                <a:srgbClr val="000000"/>
              </a:solidFill>
              <a:latin typeface="Arial"/>
              <a:ea typeface="Arial"/>
              <a:cs typeface="Arial"/>
              <a:sym typeface="Arial"/>
            </a:endParaRPr>
          </a:p>
        </p:txBody>
      </p:sp>
      <p:sp>
        <p:nvSpPr>
          <p:cNvPr id="310" name="Google Shape;310;p17"/>
          <p:cNvSpPr/>
          <p:nvPr/>
        </p:nvSpPr>
        <p:spPr>
          <a:xfrm>
            <a:off x="6613800" y="1285800"/>
            <a:ext cx="1151100" cy="6801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2nd Class</a:t>
            </a:r>
            <a:endParaRPr/>
          </a:p>
        </p:txBody>
      </p:sp>
      <p:sp>
        <p:nvSpPr>
          <p:cNvPr id="311" name="Google Shape;311;p17"/>
          <p:cNvSpPr/>
          <p:nvPr/>
        </p:nvSpPr>
        <p:spPr>
          <a:xfrm>
            <a:off x="3496525" y="1965900"/>
            <a:ext cx="1151100" cy="6801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3rd Class</a:t>
            </a:r>
            <a:endParaRPr/>
          </a:p>
        </p:txBody>
      </p:sp>
      <p:sp>
        <p:nvSpPr>
          <p:cNvPr id="312" name="Google Shape;312;p17"/>
          <p:cNvSpPr/>
          <p:nvPr/>
        </p:nvSpPr>
        <p:spPr>
          <a:xfrm>
            <a:off x="801750" y="3251750"/>
            <a:ext cx="1151100" cy="6801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7"/>
          <p:cNvSpPr txBox="1"/>
          <p:nvPr/>
        </p:nvSpPr>
        <p:spPr>
          <a:xfrm>
            <a:off x="801750" y="3391700"/>
            <a:ext cx="11511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a:latin typeface="Nunito"/>
                <a:ea typeface="Nunito"/>
                <a:cs typeface="Nunito"/>
                <a:sym typeface="Nunito"/>
              </a:rPr>
              <a:t>Apprentice</a:t>
            </a:r>
            <a:endParaRPr>
              <a:latin typeface="Nunito"/>
              <a:ea typeface="Nunito"/>
              <a:cs typeface="Nunito"/>
              <a:sym typeface="Nunito"/>
            </a:endParaRPr>
          </a:p>
        </p:txBody>
      </p:sp>
      <p:sp>
        <p:nvSpPr>
          <p:cNvPr id="314" name="Google Shape;314;p17"/>
          <p:cNvSpPr txBox="1"/>
          <p:nvPr/>
        </p:nvSpPr>
        <p:spPr>
          <a:xfrm>
            <a:off x="212550" y="3931850"/>
            <a:ext cx="2848200" cy="1046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r>
              <a:rPr lang="en" sz="1000">
                <a:solidFill>
                  <a:srgbClr val="003366"/>
                </a:solidFill>
                <a:highlight>
                  <a:schemeClr val="lt1"/>
                </a:highlight>
              </a:rPr>
              <a:t>An Apprentice should be able to deploy for</a:t>
            </a:r>
            <a:r>
              <a:rPr lang="en" sz="1000" b="1">
                <a:solidFill>
                  <a:srgbClr val="003366"/>
                </a:solidFill>
                <a:highlight>
                  <a:schemeClr val="lt1"/>
                </a:highlight>
              </a:rPr>
              <a:t> low level duties as a courier or as a shadow operator.</a:t>
            </a:r>
            <a:r>
              <a:rPr lang="en" sz="1000">
                <a:solidFill>
                  <a:srgbClr val="003366"/>
                </a:solidFill>
                <a:highlight>
                  <a:schemeClr val="lt1"/>
                </a:highlight>
              </a:rPr>
              <a:t> An Apprentice may need help in getting set up for repeater use but should be able to </a:t>
            </a:r>
            <a:r>
              <a:rPr lang="en" sz="1000" b="1">
                <a:solidFill>
                  <a:srgbClr val="003366"/>
                </a:solidFill>
                <a:highlight>
                  <a:schemeClr val="lt1"/>
                </a:highlight>
              </a:rPr>
              <a:t>function as a Tactical Communicator.</a:t>
            </a:r>
            <a:endParaRPr sz="800" b="1"/>
          </a:p>
        </p:txBody>
      </p:sp>
      <p:sp>
        <p:nvSpPr>
          <p:cNvPr id="315" name="Google Shape;315;p17"/>
          <p:cNvSpPr txBox="1"/>
          <p:nvPr/>
        </p:nvSpPr>
        <p:spPr>
          <a:xfrm>
            <a:off x="2657075" y="2571750"/>
            <a:ext cx="3000000" cy="1400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r>
              <a:rPr lang="en" sz="1000">
                <a:solidFill>
                  <a:srgbClr val="003366"/>
                </a:solidFill>
                <a:highlight>
                  <a:schemeClr val="lt1"/>
                </a:highlight>
              </a:rPr>
              <a:t>A</a:t>
            </a:r>
            <a:r>
              <a:rPr lang="en" sz="1000">
                <a:solidFill>
                  <a:srgbClr val="003366"/>
                </a:solidFill>
                <a:highlight>
                  <a:schemeClr val="lt1"/>
                </a:highlight>
                <a:uFill>
                  <a:noFill/>
                </a:uFill>
                <a:hlinkClick r:id="rId3">
                  <a:extLst>
                    <a:ext uri="{A12FA001-AC4F-418D-AE19-62706E023703}">
                      <ahyp:hlinkClr xmlns:ahyp="http://schemas.microsoft.com/office/drawing/2018/hyperlinkcolor" val="tx"/>
                    </a:ext>
                  </a:extLst>
                </a:hlinkClick>
              </a:rPr>
              <a:t> 3rd Class Operator</a:t>
            </a:r>
            <a:r>
              <a:rPr lang="en" sz="1000">
                <a:solidFill>
                  <a:srgbClr val="003366"/>
                </a:solidFill>
                <a:highlight>
                  <a:schemeClr val="lt1"/>
                </a:highlight>
              </a:rPr>
              <a:t> should serve as a </a:t>
            </a:r>
            <a:r>
              <a:rPr lang="en" sz="1000" b="1">
                <a:solidFill>
                  <a:srgbClr val="003366"/>
                </a:solidFill>
                <a:highlight>
                  <a:schemeClr val="lt1"/>
                </a:highlight>
              </a:rPr>
              <a:t>general purpose communicator for voice</a:t>
            </a:r>
            <a:r>
              <a:rPr lang="en" sz="1000">
                <a:solidFill>
                  <a:srgbClr val="003366"/>
                </a:solidFill>
                <a:highlight>
                  <a:schemeClr val="lt1"/>
                </a:highlight>
              </a:rPr>
              <a:t> where HF is not required. They should understand the proper role of a communicator, have a basic </a:t>
            </a:r>
            <a:r>
              <a:rPr lang="en" sz="1000" b="1">
                <a:solidFill>
                  <a:srgbClr val="003366"/>
                </a:solidFill>
                <a:highlight>
                  <a:schemeClr val="lt1"/>
                </a:highlight>
              </a:rPr>
              <a:t>understanding of UHF/VHF radio</a:t>
            </a:r>
            <a:r>
              <a:rPr lang="en" sz="1000">
                <a:solidFill>
                  <a:srgbClr val="003366"/>
                </a:solidFill>
                <a:highlight>
                  <a:schemeClr val="lt1"/>
                </a:highlight>
              </a:rPr>
              <a:t> operations, be able to </a:t>
            </a:r>
            <a:r>
              <a:rPr lang="en" sz="1000" b="1">
                <a:solidFill>
                  <a:srgbClr val="003366"/>
                </a:solidFill>
                <a:highlight>
                  <a:schemeClr val="lt1"/>
                </a:highlight>
              </a:rPr>
              <a:t>handle record traffic,</a:t>
            </a:r>
            <a:r>
              <a:rPr lang="en" sz="1000">
                <a:solidFill>
                  <a:srgbClr val="003366"/>
                </a:solidFill>
                <a:highlight>
                  <a:schemeClr val="lt1"/>
                </a:highlight>
              </a:rPr>
              <a:t> and to operate successfully in a net structure.</a:t>
            </a:r>
            <a:endParaRPr sz="800"/>
          </a:p>
        </p:txBody>
      </p:sp>
      <p:sp>
        <p:nvSpPr>
          <p:cNvPr id="316" name="Google Shape;316;p17"/>
          <p:cNvSpPr txBox="1"/>
          <p:nvPr/>
        </p:nvSpPr>
        <p:spPr>
          <a:xfrm>
            <a:off x="5816850" y="1965900"/>
            <a:ext cx="3000000" cy="1400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r>
              <a:rPr lang="en" sz="1000">
                <a:solidFill>
                  <a:srgbClr val="003366"/>
                </a:solidFill>
                <a:highlight>
                  <a:schemeClr val="lt1"/>
                </a:highlight>
              </a:rPr>
              <a:t>A 2nd Class Operator should be able to help </a:t>
            </a:r>
            <a:r>
              <a:rPr lang="en" sz="1000" b="1">
                <a:solidFill>
                  <a:srgbClr val="003366"/>
                </a:solidFill>
                <a:highlight>
                  <a:schemeClr val="lt1"/>
                </a:highlight>
              </a:rPr>
              <a:t>set up the hardware necessary for UHF/VHF </a:t>
            </a:r>
            <a:r>
              <a:rPr lang="en" sz="1000">
                <a:solidFill>
                  <a:srgbClr val="003366"/>
                </a:solidFill>
                <a:highlight>
                  <a:schemeClr val="lt1"/>
                </a:highlight>
              </a:rPr>
              <a:t>systems and be able to </a:t>
            </a:r>
            <a:r>
              <a:rPr lang="en" sz="1000" b="1">
                <a:solidFill>
                  <a:srgbClr val="003366"/>
                </a:solidFill>
                <a:highlight>
                  <a:schemeClr val="lt1"/>
                </a:highlight>
              </a:rPr>
              <a:t>take a leadership role </a:t>
            </a:r>
            <a:r>
              <a:rPr lang="en" sz="1000">
                <a:solidFill>
                  <a:srgbClr val="003366"/>
                </a:solidFill>
                <a:highlight>
                  <a:schemeClr val="lt1"/>
                </a:highlight>
              </a:rPr>
              <a:t>in the Operation and Reconfiguration of small area Tactical and Traffic nets, including </a:t>
            </a:r>
            <a:r>
              <a:rPr lang="en" sz="1000" b="1">
                <a:solidFill>
                  <a:srgbClr val="003366"/>
                </a:solidFill>
                <a:highlight>
                  <a:schemeClr val="lt1"/>
                </a:highlight>
              </a:rPr>
              <a:t>acting as a Net Control Station.</a:t>
            </a:r>
            <a:r>
              <a:rPr lang="en" sz="1000">
                <a:solidFill>
                  <a:srgbClr val="003366"/>
                </a:solidFill>
                <a:highlight>
                  <a:schemeClr val="lt1"/>
                </a:highlight>
              </a:rPr>
              <a:t>  This should be the minimum qualification for an EC or AEC.</a:t>
            </a:r>
            <a:endParaRPr sz="1000"/>
          </a:p>
        </p:txBody>
      </p:sp>
      <p:sp>
        <p:nvSpPr>
          <p:cNvPr id="317" name="Google Shape;317;p17"/>
          <p:cNvSpPr txBox="1"/>
          <p:nvPr/>
        </p:nvSpPr>
        <p:spPr>
          <a:xfrm>
            <a:off x="268325" y="2759150"/>
            <a:ext cx="2062500" cy="554100"/>
          </a:xfrm>
          <a:prstGeom prst="rect">
            <a:avLst/>
          </a:prstGeom>
          <a:noFill/>
          <a:ln>
            <a:noFill/>
          </a:ln>
          <a:effectLst>
            <a:outerShdw blurRad="57150" dist="19050" dir="5400000" algn="bl" rotWithShape="0">
              <a:srgbClr val="000000">
                <a:alpha val="50000"/>
              </a:srgbClr>
            </a:outerShdw>
          </a:effectLst>
        </p:spPr>
        <p:txBody>
          <a:bodyPr spcFirstLastPara="1" wrap="square" lIns="91425" tIns="91425" rIns="91425" bIns="91425" anchor="t" anchorCtr="0">
            <a:spAutoFit/>
          </a:bodyPr>
          <a:lstStyle/>
          <a:p>
            <a:pPr marL="0" lvl="0" indent="0" algn="ctr" rtl="0">
              <a:spcBef>
                <a:spcPts val="0"/>
              </a:spcBef>
              <a:spcAft>
                <a:spcPts val="0"/>
              </a:spcAft>
              <a:buNone/>
            </a:pPr>
            <a:r>
              <a:rPr lang="en" sz="2400" b="1">
                <a:solidFill>
                  <a:srgbClr val="FF0000"/>
                </a:solidFill>
                <a:latin typeface="Nunito"/>
                <a:ea typeface="Nunito"/>
                <a:cs typeface="Nunito"/>
                <a:sym typeface="Nunito"/>
              </a:rPr>
              <a:t>Start Here</a:t>
            </a:r>
            <a:endParaRPr sz="2400" b="1">
              <a:solidFill>
                <a:srgbClr val="FF0000"/>
              </a:solidFill>
              <a:latin typeface="Nunito"/>
              <a:ea typeface="Nunito"/>
              <a:cs typeface="Nunito"/>
              <a:sym typeface="Nunito"/>
            </a:endParaRPr>
          </a:p>
        </p:txBody>
      </p:sp>
      <p:cxnSp>
        <p:nvCxnSpPr>
          <p:cNvPr id="318" name="Google Shape;318;p17"/>
          <p:cNvCxnSpPr>
            <a:stCxn id="313" idx="3"/>
            <a:endCxn id="311" idx="1"/>
          </p:cNvCxnSpPr>
          <p:nvPr/>
        </p:nvCxnSpPr>
        <p:spPr>
          <a:xfrm rot="10800000" flipH="1">
            <a:off x="1952850" y="2306000"/>
            <a:ext cx="1543800" cy="1285800"/>
          </a:xfrm>
          <a:prstGeom prst="bentConnector3">
            <a:avLst>
              <a:gd name="adj1" fmla="val 32763"/>
            </a:avLst>
          </a:prstGeom>
          <a:noFill/>
          <a:ln w="9525" cap="flat" cmpd="sng">
            <a:solidFill>
              <a:schemeClr val="dk2"/>
            </a:solidFill>
            <a:prstDash val="solid"/>
            <a:round/>
            <a:headEnd type="none" w="med" len="med"/>
            <a:tailEnd type="none" w="med" len="med"/>
          </a:ln>
        </p:spPr>
      </p:cxnSp>
      <p:cxnSp>
        <p:nvCxnSpPr>
          <p:cNvPr id="319" name="Google Shape;319;p17"/>
          <p:cNvCxnSpPr>
            <a:stCxn id="311" idx="3"/>
            <a:endCxn id="310" idx="1"/>
          </p:cNvCxnSpPr>
          <p:nvPr/>
        </p:nvCxnSpPr>
        <p:spPr>
          <a:xfrm rot="10800000" flipH="1">
            <a:off x="4647625" y="1625850"/>
            <a:ext cx="1966200" cy="680100"/>
          </a:xfrm>
          <a:prstGeom prst="bentConnector3">
            <a:avLst>
              <a:gd name="adj1" fmla="val 49999"/>
            </a:avLst>
          </a:prstGeom>
          <a:noFill/>
          <a:ln w="9525" cap="flat" cmpd="sng">
            <a:solidFill>
              <a:schemeClr val="dk2"/>
            </a:solidFill>
            <a:prstDash val="solid"/>
            <a:round/>
            <a:headEnd type="none" w="med" len="med"/>
            <a:tailEnd type="none" w="med" len="med"/>
          </a:ln>
        </p:spPr>
      </p:cxnSp>
      <p:cxnSp>
        <p:nvCxnSpPr>
          <p:cNvPr id="320" name="Google Shape;320;p17"/>
          <p:cNvCxnSpPr>
            <a:stCxn id="310" idx="3"/>
          </p:cNvCxnSpPr>
          <p:nvPr/>
        </p:nvCxnSpPr>
        <p:spPr>
          <a:xfrm rot="10800000" flipH="1">
            <a:off x="7764900" y="1622550"/>
            <a:ext cx="840300" cy="3300"/>
          </a:xfrm>
          <a:prstGeom prst="straightConnector1">
            <a:avLst/>
          </a:prstGeom>
          <a:noFill/>
          <a:ln w="9525" cap="flat" cmpd="sng">
            <a:solidFill>
              <a:schemeClr val="dk2"/>
            </a:solidFill>
            <a:prstDash val="solid"/>
            <a:round/>
            <a:headEnd type="none" w="med" len="med"/>
            <a:tailEnd type="triangle" w="med" len="med"/>
          </a:ln>
        </p:spPr>
      </p:cxnSp>
      <p:sp>
        <p:nvSpPr>
          <p:cNvPr id="321" name="Google Shape;321;p17"/>
          <p:cNvSpPr txBox="1"/>
          <p:nvPr/>
        </p:nvSpPr>
        <p:spPr>
          <a:xfrm>
            <a:off x="7907025" y="1308000"/>
            <a:ext cx="1308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Continued…</a:t>
            </a:r>
            <a:endParaRPr>
              <a:latin typeface="Nunito"/>
              <a:ea typeface="Nunito"/>
              <a:cs typeface="Nunito"/>
              <a:sym typeface="Nunito"/>
            </a:endParaRPr>
          </a:p>
        </p:txBody>
      </p:sp>
      <p:sp>
        <p:nvSpPr>
          <p:cNvPr id="322" name="Google Shape;322;p17"/>
          <p:cNvSpPr txBox="1"/>
          <p:nvPr/>
        </p:nvSpPr>
        <p:spPr>
          <a:xfrm>
            <a:off x="4572000" y="4578350"/>
            <a:ext cx="4464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Source:  </a:t>
            </a:r>
            <a:r>
              <a:rPr lang="en" u="sng">
                <a:solidFill>
                  <a:schemeClr val="hlink"/>
                </a:solidFill>
                <a:latin typeface="Nunito"/>
                <a:ea typeface="Nunito"/>
                <a:cs typeface="Nunito"/>
                <a:sym typeface="Nunito"/>
                <a:hlinkClick r:id="rId4"/>
              </a:rPr>
              <a:t>https://k6mpn.org/commqual.html</a:t>
            </a:r>
            <a:endParaRPr>
              <a:latin typeface="Nunito"/>
              <a:ea typeface="Nunito"/>
              <a:cs typeface="Nunito"/>
              <a:sym typeface="Nunito"/>
            </a:endParaRPr>
          </a:p>
        </p:txBody>
      </p:sp>
      <p:sp>
        <p:nvSpPr>
          <p:cNvPr id="323" name="Google Shape;323;p17"/>
          <p:cNvSpPr txBox="1"/>
          <p:nvPr/>
        </p:nvSpPr>
        <p:spPr>
          <a:xfrm>
            <a:off x="-45925" y="4844975"/>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30 sec</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18"/>
          <p:cNvSpPr txBox="1">
            <a:spLocks noGrp="1"/>
          </p:cNvSpPr>
          <p:nvPr>
            <p:ph type="title"/>
          </p:nvPr>
        </p:nvSpPr>
        <p:spPr>
          <a:xfrm>
            <a:off x="1247275" y="686400"/>
            <a:ext cx="7446600" cy="447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QUALIFICATIONS Progression - (Cont.)</a:t>
            </a:r>
            <a:endParaRPr sz="3000">
              <a:solidFill>
                <a:srgbClr val="000000"/>
              </a:solidFill>
              <a:latin typeface="Arial"/>
              <a:ea typeface="Arial"/>
              <a:cs typeface="Arial"/>
              <a:sym typeface="Arial"/>
            </a:endParaRPr>
          </a:p>
        </p:txBody>
      </p:sp>
      <p:sp>
        <p:nvSpPr>
          <p:cNvPr id="329" name="Google Shape;329;p18"/>
          <p:cNvSpPr/>
          <p:nvPr/>
        </p:nvSpPr>
        <p:spPr>
          <a:xfrm>
            <a:off x="3656375" y="2258350"/>
            <a:ext cx="1151100" cy="6801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Chief</a:t>
            </a:r>
            <a:endParaRPr/>
          </a:p>
        </p:txBody>
      </p:sp>
      <p:sp>
        <p:nvSpPr>
          <p:cNvPr id="330" name="Google Shape;330;p18"/>
          <p:cNvSpPr/>
          <p:nvPr/>
        </p:nvSpPr>
        <p:spPr>
          <a:xfrm>
            <a:off x="818475" y="3281100"/>
            <a:ext cx="1151100" cy="6801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1st Class</a:t>
            </a:r>
            <a:endParaRPr/>
          </a:p>
        </p:txBody>
      </p:sp>
      <p:sp>
        <p:nvSpPr>
          <p:cNvPr id="331" name="Google Shape;331;p18"/>
          <p:cNvSpPr txBox="1"/>
          <p:nvPr/>
        </p:nvSpPr>
        <p:spPr>
          <a:xfrm>
            <a:off x="280050" y="4052500"/>
            <a:ext cx="2423100" cy="1046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r>
              <a:rPr lang="en" sz="1000">
                <a:solidFill>
                  <a:srgbClr val="003366"/>
                </a:solidFill>
                <a:highlight>
                  <a:schemeClr val="lt1"/>
                </a:highlight>
              </a:rPr>
              <a:t>A 1st  Class Operator </a:t>
            </a:r>
            <a:r>
              <a:rPr lang="en" sz="1000" b="1">
                <a:solidFill>
                  <a:srgbClr val="003366"/>
                </a:solidFill>
                <a:highlight>
                  <a:schemeClr val="lt1"/>
                </a:highlight>
              </a:rPr>
              <a:t>extends </a:t>
            </a:r>
            <a:r>
              <a:rPr lang="en" sz="1000">
                <a:solidFill>
                  <a:srgbClr val="003366"/>
                </a:solidFill>
                <a:highlight>
                  <a:schemeClr val="lt1"/>
                </a:highlight>
              </a:rPr>
              <a:t>the 2nd Class </a:t>
            </a:r>
            <a:r>
              <a:rPr lang="en" sz="1000" b="1">
                <a:solidFill>
                  <a:srgbClr val="003366"/>
                </a:solidFill>
                <a:highlight>
                  <a:schemeClr val="lt1"/>
                </a:highlight>
              </a:rPr>
              <a:t>capability into the HF</a:t>
            </a:r>
            <a:r>
              <a:rPr lang="en" sz="1000">
                <a:solidFill>
                  <a:srgbClr val="003366"/>
                </a:solidFill>
                <a:highlight>
                  <a:schemeClr val="lt1"/>
                </a:highlight>
              </a:rPr>
              <a:t>, into wider area operation and for longer periods of primitive </a:t>
            </a:r>
            <a:r>
              <a:rPr lang="en" sz="1000" b="1">
                <a:solidFill>
                  <a:srgbClr val="003366"/>
                </a:solidFill>
                <a:highlight>
                  <a:schemeClr val="lt1"/>
                </a:highlight>
              </a:rPr>
              <a:t>operation using emergency power.</a:t>
            </a:r>
            <a:endParaRPr sz="1000" b="1"/>
          </a:p>
        </p:txBody>
      </p:sp>
      <p:sp>
        <p:nvSpPr>
          <p:cNvPr id="332" name="Google Shape;332;p18"/>
          <p:cNvSpPr txBox="1"/>
          <p:nvPr/>
        </p:nvSpPr>
        <p:spPr>
          <a:xfrm>
            <a:off x="2912575" y="3009300"/>
            <a:ext cx="3000000" cy="1223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r>
              <a:rPr lang="en" sz="1000">
                <a:solidFill>
                  <a:srgbClr val="003366"/>
                </a:solidFill>
                <a:highlight>
                  <a:schemeClr val="lt1"/>
                </a:highlight>
              </a:rPr>
              <a:t>A Chief Operator should be able to </a:t>
            </a:r>
            <a:r>
              <a:rPr lang="en" sz="1000" b="1">
                <a:solidFill>
                  <a:srgbClr val="003366"/>
                </a:solidFill>
                <a:highlight>
                  <a:schemeClr val="lt1"/>
                </a:highlight>
              </a:rPr>
              <a:t>plan and configure communications </a:t>
            </a:r>
            <a:r>
              <a:rPr lang="en" sz="1000">
                <a:solidFill>
                  <a:srgbClr val="003366"/>
                </a:solidFill>
                <a:highlight>
                  <a:schemeClr val="lt1"/>
                </a:highlight>
              </a:rPr>
              <a:t>for a wide range of operating conditions including making appropriate band and mode selections, </a:t>
            </a:r>
            <a:r>
              <a:rPr lang="en" sz="1000" b="1">
                <a:solidFill>
                  <a:srgbClr val="003366"/>
                </a:solidFill>
                <a:highlight>
                  <a:schemeClr val="lt1"/>
                </a:highlight>
              </a:rPr>
              <a:t>assigning volunteers and equipment</a:t>
            </a:r>
            <a:r>
              <a:rPr lang="en" sz="1000">
                <a:solidFill>
                  <a:srgbClr val="003366"/>
                </a:solidFill>
                <a:highlight>
                  <a:schemeClr val="lt1"/>
                </a:highlight>
              </a:rPr>
              <a:t>, and </a:t>
            </a:r>
            <a:r>
              <a:rPr lang="en" sz="1000" b="1">
                <a:solidFill>
                  <a:srgbClr val="003366"/>
                </a:solidFill>
                <a:highlight>
                  <a:schemeClr val="lt1"/>
                </a:highlight>
              </a:rPr>
              <a:t>coordinating an overall operation.</a:t>
            </a:r>
            <a:endParaRPr sz="800" b="1"/>
          </a:p>
        </p:txBody>
      </p:sp>
      <p:sp>
        <p:nvSpPr>
          <p:cNvPr id="333" name="Google Shape;333;p18"/>
          <p:cNvSpPr txBox="1"/>
          <p:nvPr/>
        </p:nvSpPr>
        <p:spPr>
          <a:xfrm>
            <a:off x="5912575" y="1834500"/>
            <a:ext cx="3000000" cy="193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900"/>
              </a:spcAft>
              <a:buNone/>
            </a:pPr>
            <a:r>
              <a:rPr lang="en" sz="1000">
                <a:solidFill>
                  <a:srgbClr val="003366"/>
                </a:solidFill>
                <a:highlight>
                  <a:schemeClr val="lt1"/>
                </a:highlight>
              </a:rPr>
              <a:t>A Master Operator adds </a:t>
            </a:r>
            <a:r>
              <a:rPr lang="en" sz="1000" b="1">
                <a:solidFill>
                  <a:srgbClr val="003366"/>
                </a:solidFill>
                <a:highlight>
                  <a:schemeClr val="lt1"/>
                </a:highlight>
              </a:rPr>
              <a:t>full multi-mode understanding </a:t>
            </a:r>
            <a:r>
              <a:rPr lang="en" sz="1000">
                <a:solidFill>
                  <a:srgbClr val="003366"/>
                </a:solidFill>
                <a:highlight>
                  <a:schemeClr val="lt1"/>
                </a:highlight>
              </a:rPr>
              <a:t>and a</a:t>
            </a:r>
            <a:r>
              <a:rPr lang="en" sz="1000" b="1">
                <a:solidFill>
                  <a:srgbClr val="003366"/>
                </a:solidFill>
                <a:highlight>
                  <a:schemeClr val="lt1"/>
                </a:highlight>
              </a:rPr>
              <a:t> high level planning capability.</a:t>
            </a:r>
            <a:r>
              <a:rPr lang="en" sz="1000">
                <a:solidFill>
                  <a:srgbClr val="003366"/>
                </a:solidFill>
                <a:highlight>
                  <a:schemeClr val="lt1"/>
                </a:highlight>
              </a:rPr>
              <a:t>  A Master should be able to make and review plans, test and evaluate plan response, select operating means, modes and frequencies, </a:t>
            </a:r>
            <a:r>
              <a:rPr lang="en" sz="1000" b="1">
                <a:solidFill>
                  <a:srgbClr val="003366"/>
                </a:solidFill>
                <a:highlight>
                  <a:schemeClr val="lt1"/>
                </a:highlight>
              </a:rPr>
              <a:t>manage the life cycle of an emergency response, </a:t>
            </a:r>
            <a:r>
              <a:rPr lang="en" sz="1000">
                <a:solidFill>
                  <a:srgbClr val="003366"/>
                </a:solidFill>
                <a:highlight>
                  <a:schemeClr val="lt1"/>
                </a:highlight>
              </a:rPr>
              <a:t>interact with </a:t>
            </a:r>
            <a:r>
              <a:rPr lang="en" sz="1000" b="1">
                <a:solidFill>
                  <a:srgbClr val="003366"/>
                </a:solidFill>
                <a:highlight>
                  <a:schemeClr val="lt1"/>
                </a:highlight>
              </a:rPr>
              <a:t>other agencies,</a:t>
            </a:r>
            <a:r>
              <a:rPr lang="en" sz="1000">
                <a:solidFill>
                  <a:srgbClr val="003366"/>
                </a:solidFill>
                <a:highlight>
                  <a:schemeClr val="lt1"/>
                </a:highlight>
              </a:rPr>
              <a:t> and provide </a:t>
            </a:r>
            <a:r>
              <a:rPr lang="en" sz="1000" b="1">
                <a:solidFill>
                  <a:srgbClr val="003366"/>
                </a:solidFill>
                <a:highlight>
                  <a:schemeClr val="lt1"/>
                </a:highlight>
              </a:rPr>
              <a:t>high level supervision </a:t>
            </a:r>
            <a:r>
              <a:rPr lang="en" sz="1000">
                <a:solidFill>
                  <a:srgbClr val="003366"/>
                </a:solidFill>
                <a:highlight>
                  <a:schemeClr val="lt1"/>
                </a:highlight>
              </a:rPr>
              <a:t>to all operational and planning functions for EMCOMM using Ham resources.</a:t>
            </a:r>
            <a:endParaRPr sz="800"/>
          </a:p>
        </p:txBody>
      </p:sp>
      <p:cxnSp>
        <p:nvCxnSpPr>
          <p:cNvPr id="334" name="Google Shape;334;p18"/>
          <p:cNvCxnSpPr>
            <a:stCxn id="330" idx="3"/>
            <a:endCxn id="329" idx="1"/>
          </p:cNvCxnSpPr>
          <p:nvPr/>
        </p:nvCxnSpPr>
        <p:spPr>
          <a:xfrm rot="10800000" flipH="1">
            <a:off x="1969575" y="2598450"/>
            <a:ext cx="1686900" cy="1022700"/>
          </a:xfrm>
          <a:prstGeom prst="bentConnector3">
            <a:avLst>
              <a:gd name="adj1" fmla="val 49997"/>
            </a:avLst>
          </a:prstGeom>
          <a:noFill/>
          <a:ln w="9525" cap="flat" cmpd="sng">
            <a:solidFill>
              <a:schemeClr val="dk2"/>
            </a:solidFill>
            <a:prstDash val="solid"/>
            <a:round/>
            <a:headEnd type="none" w="med" len="med"/>
            <a:tailEnd type="none" w="med" len="med"/>
          </a:ln>
        </p:spPr>
      </p:cxnSp>
      <p:cxnSp>
        <p:nvCxnSpPr>
          <p:cNvPr id="335" name="Google Shape;335;p18"/>
          <p:cNvCxnSpPr>
            <a:stCxn id="329" idx="3"/>
            <a:endCxn id="336" idx="1"/>
          </p:cNvCxnSpPr>
          <p:nvPr/>
        </p:nvCxnSpPr>
        <p:spPr>
          <a:xfrm rot="10800000" flipH="1">
            <a:off x="4807475" y="1544500"/>
            <a:ext cx="2029500" cy="1053900"/>
          </a:xfrm>
          <a:prstGeom prst="bentConnector3">
            <a:avLst>
              <a:gd name="adj1" fmla="val 50000"/>
            </a:avLst>
          </a:prstGeom>
          <a:noFill/>
          <a:ln w="9525" cap="flat" cmpd="sng">
            <a:solidFill>
              <a:schemeClr val="dk2"/>
            </a:solidFill>
            <a:prstDash val="solid"/>
            <a:round/>
            <a:headEnd type="none" w="med" len="med"/>
            <a:tailEnd type="none" w="med" len="med"/>
          </a:ln>
        </p:spPr>
      </p:cxnSp>
      <p:cxnSp>
        <p:nvCxnSpPr>
          <p:cNvPr id="337" name="Google Shape;337;p18"/>
          <p:cNvCxnSpPr>
            <a:endCxn id="330" idx="1"/>
          </p:cNvCxnSpPr>
          <p:nvPr/>
        </p:nvCxnSpPr>
        <p:spPr>
          <a:xfrm>
            <a:off x="196575" y="3619050"/>
            <a:ext cx="621900" cy="2100"/>
          </a:xfrm>
          <a:prstGeom prst="straightConnector1">
            <a:avLst/>
          </a:prstGeom>
          <a:noFill/>
          <a:ln w="9525" cap="flat" cmpd="sng">
            <a:solidFill>
              <a:schemeClr val="dk2"/>
            </a:solidFill>
            <a:prstDash val="solid"/>
            <a:round/>
            <a:headEnd type="none" w="med" len="med"/>
            <a:tailEnd type="triangle" w="med" len="med"/>
          </a:ln>
        </p:spPr>
      </p:cxnSp>
      <p:sp>
        <p:nvSpPr>
          <p:cNvPr id="338" name="Google Shape;338;p18"/>
          <p:cNvSpPr txBox="1"/>
          <p:nvPr/>
        </p:nvSpPr>
        <p:spPr>
          <a:xfrm>
            <a:off x="4572000" y="4578350"/>
            <a:ext cx="4464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Source:  </a:t>
            </a:r>
            <a:r>
              <a:rPr lang="en" u="sng">
                <a:solidFill>
                  <a:schemeClr val="hlink"/>
                </a:solidFill>
                <a:latin typeface="Nunito"/>
                <a:ea typeface="Nunito"/>
                <a:cs typeface="Nunito"/>
                <a:sym typeface="Nunito"/>
                <a:hlinkClick r:id="rId3"/>
              </a:rPr>
              <a:t>https://k6mpn.org/commqual.html</a:t>
            </a:r>
            <a:endParaRPr>
              <a:latin typeface="Nunito"/>
              <a:ea typeface="Nunito"/>
              <a:cs typeface="Nunito"/>
              <a:sym typeface="Nunito"/>
            </a:endParaRPr>
          </a:p>
        </p:txBody>
      </p:sp>
      <p:sp>
        <p:nvSpPr>
          <p:cNvPr id="339" name="Google Shape;339;p18"/>
          <p:cNvSpPr/>
          <p:nvPr/>
        </p:nvSpPr>
        <p:spPr>
          <a:xfrm>
            <a:off x="6836975" y="1337500"/>
            <a:ext cx="1071000" cy="4002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Master</a:t>
            </a:r>
            <a:endParaRPr/>
          </a:p>
        </p:txBody>
      </p:sp>
      <p:sp>
        <p:nvSpPr>
          <p:cNvPr id="340" name="Google Shape;340;p18"/>
          <p:cNvSpPr txBox="1"/>
          <p:nvPr/>
        </p:nvSpPr>
        <p:spPr>
          <a:xfrm>
            <a:off x="807300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30 sec</a:t>
            </a:r>
            <a:endParaRPr/>
          </a:p>
        </p:txBody>
      </p:sp>
      <p:sp>
        <p:nvSpPr>
          <p:cNvPr id="341" name="Google Shape;341;p18"/>
          <p:cNvSpPr txBox="1"/>
          <p:nvPr/>
        </p:nvSpPr>
        <p:spPr>
          <a:xfrm>
            <a:off x="34450" y="3299225"/>
            <a:ext cx="746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…Cont.</a:t>
            </a:r>
            <a:endParaRPr>
              <a:latin typeface="Nunito"/>
              <a:ea typeface="Nunito"/>
              <a:cs typeface="Nunito"/>
              <a:sym typeface="Nuni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19"/>
          <p:cNvSpPr txBox="1">
            <a:spLocks noGrp="1"/>
          </p:cNvSpPr>
          <p:nvPr>
            <p:ph type="title"/>
          </p:nvPr>
        </p:nvSpPr>
        <p:spPr>
          <a:xfrm>
            <a:off x="1303800" y="598575"/>
            <a:ext cx="7467600" cy="99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Where SCARES membership is today 2/22</a:t>
            </a:r>
            <a:endParaRPr/>
          </a:p>
        </p:txBody>
      </p:sp>
      <p:sp>
        <p:nvSpPr>
          <p:cNvPr id="347" name="Google Shape;347;p19"/>
          <p:cNvSpPr txBox="1"/>
          <p:nvPr/>
        </p:nvSpPr>
        <p:spPr>
          <a:xfrm>
            <a:off x="0" y="4789500"/>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1 min</a:t>
            </a:r>
            <a:endParaRPr/>
          </a:p>
        </p:txBody>
      </p:sp>
      <p:graphicFrame>
        <p:nvGraphicFramePr>
          <p:cNvPr id="348" name="Google Shape;348;p19"/>
          <p:cNvGraphicFramePr/>
          <p:nvPr/>
        </p:nvGraphicFramePr>
        <p:xfrm>
          <a:off x="493225" y="2247325"/>
          <a:ext cx="8033900" cy="1534750"/>
        </p:xfrm>
        <a:graphic>
          <a:graphicData uri="http://schemas.openxmlformats.org/drawingml/2006/table">
            <a:tbl>
              <a:tblPr>
                <a:noFill/>
                <a:tableStyleId>{50D43243-6522-4CF6-83F5-DC15F8979FB5}</a:tableStyleId>
              </a:tblPr>
              <a:tblGrid>
                <a:gridCol w="1147700">
                  <a:extLst>
                    <a:ext uri="{9D8B030D-6E8A-4147-A177-3AD203B41FA5}">
                      <a16:colId xmlns:a16="http://schemas.microsoft.com/office/drawing/2014/main" val="20000"/>
                    </a:ext>
                  </a:extLst>
                </a:gridCol>
                <a:gridCol w="1147700">
                  <a:extLst>
                    <a:ext uri="{9D8B030D-6E8A-4147-A177-3AD203B41FA5}">
                      <a16:colId xmlns:a16="http://schemas.microsoft.com/office/drawing/2014/main" val="20001"/>
                    </a:ext>
                  </a:extLst>
                </a:gridCol>
                <a:gridCol w="1147700">
                  <a:extLst>
                    <a:ext uri="{9D8B030D-6E8A-4147-A177-3AD203B41FA5}">
                      <a16:colId xmlns:a16="http://schemas.microsoft.com/office/drawing/2014/main" val="20002"/>
                    </a:ext>
                  </a:extLst>
                </a:gridCol>
                <a:gridCol w="1147700">
                  <a:extLst>
                    <a:ext uri="{9D8B030D-6E8A-4147-A177-3AD203B41FA5}">
                      <a16:colId xmlns:a16="http://schemas.microsoft.com/office/drawing/2014/main" val="20003"/>
                    </a:ext>
                  </a:extLst>
                </a:gridCol>
                <a:gridCol w="1147700">
                  <a:extLst>
                    <a:ext uri="{9D8B030D-6E8A-4147-A177-3AD203B41FA5}">
                      <a16:colId xmlns:a16="http://schemas.microsoft.com/office/drawing/2014/main" val="20004"/>
                    </a:ext>
                  </a:extLst>
                </a:gridCol>
                <a:gridCol w="1147700">
                  <a:extLst>
                    <a:ext uri="{9D8B030D-6E8A-4147-A177-3AD203B41FA5}">
                      <a16:colId xmlns:a16="http://schemas.microsoft.com/office/drawing/2014/main" val="20005"/>
                    </a:ext>
                  </a:extLst>
                </a:gridCol>
                <a:gridCol w="1147700">
                  <a:extLst>
                    <a:ext uri="{9D8B030D-6E8A-4147-A177-3AD203B41FA5}">
                      <a16:colId xmlns:a16="http://schemas.microsoft.com/office/drawing/2014/main" val="20006"/>
                    </a:ext>
                  </a:extLst>
                </a:gridCol>
              </a:tblGrid>
              <a:tr h="767375">
                <a:tc>
                  <a:txBody>
                    <a:bodyPr/>
                    <a:lstStyle/>
                    <a:p>
                      <a:pPr marL="0" lvl="0" indent="0" algn="ctr" rtl="0">
                        <a:spcBef>
                          <a:spcPts val="0"/>
                        </a:spcBef>
                        <a:spcAft>
                          <a:spcPts val="0"/>
                        </a:spcAft>
                        <a:buNone/>
                      </a:pPr>
                      <a:r>
                        <a:rPr lang="en" b="1"/>
                        <a:t>Not Ranked</a:t>
                      </a:r>
                      <a:endParaRPr/>
                    </a:p>
                  </a:txBody>
                  <a:tcPr marL="91425" marR="91425" marT="91425" marB="91425" anchor="ctr"/>
                </a:tc>
                <a:tc>
                  <a:txBody>
                    <a:bodyPr/>
                    <a:lstStyle/>
                    <a:p>
                      <a:pPr marL="0" lvl="0" indent="0" algn="ctr" rtl="0">
                        <a:spcBef>
                          <a:spcPts val="0"/>
                        </a:spcBef>
                        <a:spcAft>
                          <a:spcPts val="0"/>
                        </a:spcAft>
                        <a:buNone/>
                      </a:pPr>
                      <a:r>
                        <a:rPr lang="en" b="1"/>
                        <a:t>Apprentice</a:t>
                      </a:r>
                      <a:endParaRPr b="1"/>
                    </a:p>
                  </a:txBody>
                  <a:tcPr marL="91425" marR="91425" marT="91425" marB="91425" anchor="ctr"/>
                </a:tc>
                <a:tc>
                  <a:txBody>
                    <a:bodyPr/>
                    <a:lstStyle/>
                    <a:p>
                      <a:pPr marL="0" lvl="0" indent="0" algn="ctr" rtl="0">
                        <a:spcBef>
                          <a:spcPts val="0"/>
                        </a:spcBef>
                        <a:spcAft>
                          <a:spcPts val="0"/>
                        </a:spcAft>
                        <a:buNone/>
                      </a:pPr>
                      <a:r>
                        <a:rPr lang="en" b="1"/>
                        <a:t>3rd Class</a:t>
                      </a:r>
                      <a:endParaRPr b="1"/>
                    </a:p>
                  </a:txBody>
                  <a:tcPr marL="91425" marR="91425" marT="91425" marB="91425" anchor="ctr"/>
                </a:tc>
                <a:tc>
                  <a:txBody>
                    <a:bodyPr/>
                    <a:lstStyle/>
                    <a:p>
                      <a:pPr marL="0" lvl="0" indent="0" algn="ctr" rtl="0">
                        <a:spcBef>
                          <a:spcPts val="0"/>
                        </a:spcBef>
                        <a:spcAft>
                          <a:spcPts val="0"/>
                        </a:spcAft>
                        <a:buNone/>
                      </a:pPr>
                      <a:r>
                        <a:rPr lang="en" b="1"/>
                        <a:t>2nd Class</a:t>
                      </a:r>
                      <a:endParaRPr b="1"/>
                    </a:p>
                  </a:txBody>
                  <a:tcPr marL="91425" marR="91425" marT="91425" marB="91425" anchor="ctr"/>
                </a:tc>
                <a:tc>
                  <a:txBody>
                    <a:bodyPr/>
                    <a:lstStyle/>
                    <a:p>
                      <a:pPr marL="0" lvl="0" indent="0" algn="ctr" rtl="0">
                        <a:spcBef>
                          <a:spcPts val="0"/>
                        </a:spcBef>
                        <a:spcAft>
                          <a:spcPts val="0"/>
                        </a:spcAft>
                        <a:buNone/>
                      </a:pPr>
                      <a:r>
                        <a:rPr lang="en" b="1"/>
                        <a:t>1st Class</a:t>
                      </a:r>
                      <a:endParaRPr b="1"/>
                    </a:p>
                  </a:txBody>
                  <a:tcPr marL="91425" marR="91425" marT="91425" marB="91425" anchor="ctr"/>
                </a:tc>
                <a:tc>
                  <a:txBody>
                    <a:bodyPr/>
                    <a:lstStyle/>
                    <a:p>
                      <a:pPr marL="0" lvl="0" indent="0" algn="ctr" rtl="0">
                        <a:spcBef>
                          <a:spcPts val="0"/>
                        </a:spcBef>
                        <a:spcAft>
                          <a:spcPts val="0"/>
                        </a:spcAft>
                        <a:buNone/>
                      </a:pPr>
                      <a:r>
                        <a:rPr lang="en" b="1"/>
                        <a:t>Chief</a:t>
                      </a:r>
                      <a:endParaRPr b="1"/>
                    </a:p>
                  </a:txBody>
                  <a:tcPr marL="91425" marR="91425" marT="91425" marB="91425" anchor="ctr"/>
                </a:tc>
                <a:tc>
                  <a:txBody>
                    <a:bodyPr/>
                    <a:lstStyle/>
                    <a:p>
                      <a:pPr marL="0" lvl="0" indent="0" algn="ctr" rtl="0">
                        <a:spcBef>
                          <a:spcPts val="0"/>
                        </a:spcBef>
                        <a:spcAft>
                          <a:spcPts val="0"/>
                        </a:spcAft>
                        <a:buNone/>
                      </a:pPr>
                      <a:r>
                        <a:rPr lang="en" b="1"/>
                        <a:t>Master</a:t>
                      </a:r>
                      <a:endParaRPr b="1"/>
                    </a:p>
                  </a:txBody>
                  <a:tcPr marL="91425" marR="91425" marT="91425" marB="91425" anchor="ctr"/>
                </a:tc>
                <a:extLst>
                  <a:ext uri="{0D108BD9-81ED-4DB2-BD59-A6C34878D82A}">
                    <a16:rowId xmlns:a16="http://schemas.microsoft.com/office/drawing/2014/main" val="10000"/>
                  </a:ext>
                </a:extLst>
              </a:tr>
              <a:tr h="767375">
                <a:tc>
                  <a:txBody>
                    <a:bodyPr/>
                    <a:lstStyle/>
                    <a:p>
                      <a:pPr marL="0" lvl="0" indent="0" algn="ctr" rtl="0">
                        <a:spcBef>
                          <a:spcPts val="0"/>
                        </a:spcBef>
                        <a:spcAft>
                          <a:spcPts val="0"/>
                        </a:spcAft>
                        <a:buNone/>
                      </a:pPr>
                      <a:r>
                        <a:rPr lang="en" sz="2500" b="1"/>
                        <a:t>20</a:t>
                      </a:r>
                      <a:endParaRPr sz="2500" b="1"/>
                    </a:p>
                  </a:txBody>
                  <a:tcPr marL="91425" marR="91425" marT="91425" marB="91425" anchor="ctr"/>
                </a:tc>
                <a:tc>
                  <a:txBody>
                    <a:bodyPr/>
                    <a:lstStyle/>
                    <a:p>
                      <a:pPr marL="0" lvl="0" indent="0" algn="ctr" rtl="0">
                        <a:spcBef>
                          <a:spcPts val="0"/>
                        </a:spcBef>
                        <a:spcAft>
                          <a:spcPts val="0"/>
                        </a:spcAft>
                        <a:buNone/>
                      </a:pPr>
                      <a:r>
                        <a:rPr lang="en" sz="2500" b="1"/>
                        <a:t>2</a:t>
                      </a:r>
                      <a:endParaRPr sz="2500" b="1"/>
                    </a:p>
                  </a:txBody>
                  <a:tcPr marL="91425" marR="91425" marT="91425" marB="91425" anchor="ctr"/>
                </a:tc>
                <a:tc>
                  <a:txBody>
                    <a:bodyPr/>
                    <a:lstStyle/>
                    <a:p>
                      <a:pPr marL="0" lvl="0" indent="0" algn="ctr" rtl="0">
                        <a:spcBef>
                          <a:spcPts val="0"/>
                        </a:spcBef>
                        <a:spcAft>
                          <a:spcPts val="0"/>
                        </a:spcAft>
                        <a:buNone/>
                      </a:pPr>
                      <a:r>
                        <a:rPr lang="en" sz="2500" b="1"/>
                        <a:t>13</a:t>
                      </a:r>
                      <a:endParaRPr sz="2500" b="1"/>
                    </a:p>
                  </a:txBody>
                  <a:tcPr marL="91425" marR="91425" marT="91425" marB="91425" anchor="ctr"/>
                </a:tc>
                <a:tc>
                  <a:txBody>
                    <a:bodyPr/>
                    <a:lstStyle/>
                    <a:p>
                      <a:pPr marL="0" lvl="0" indent="0" algn="ctr" rtl="0">
                        <a:spcBef>
                          <a:spcPts val="0"/>
                        </a:spcBef>
                        <a:spcAft>
                          <a:spcPts val="0"/>
                        </a:spcAft>
                        <a:buNone/>
                      </a:pPr>
                      <a:r>
                        <a:rPr lang="en" sz="2500" b="1"/>
                        <a:t>9</a:t>
                      </a:r>
                      <a:endParaRPr sz="2500" b="1"/>
                    </a:p>
                  </a:txBody>
                  <a:tcPr marL="91425" marR="91425" marT="91425" marB="91425" anchor="ctr"/>
                </a:tc>
                <a:tc>
                  <a:txBody>
                    <a:bodyPr/>
                    <a:lstStyle/>
                    <a:p>
                      <a:pPr marL="0" lvl="0" indent="0" algn="ctr" rtl="0">
                        <a:spcBef>
                          <a:spcPts val="0"/>
                        </a:spcBef>
                        <a:spcAft>
                          <a:spcPts val="0"/>
                        </a:spcAft>
                        <a:buNone/>
                      </a:pPr>
                      <a:r>
                        <a:rPr lang="en" sz="2500" b="1"/>
                        <a:t>5</a:t>
                      </a:r>
                      <a:endParaRPr sz="2500" b="1"/>
                    </a:p>
                  </a:txBody>
                  <a:tcPr marL="91425" marR="91425" marT="91425" marB="91425" anchor="ctr"/>
                </a:tc>
                <a:tc>
                  <a:txBody>
                    <a:bodyPr/>
                    <a:lstStyle/>
                    <a:p>
                      <a:pPr marL="0" lvl="0" indent="0" algn="ctr" rtl="0">
                        <a:spcBef>
                          <a:spcPts val="0"/>
                        </a:spcBef>
                        <a:spcAft>
                          <a:spcPts val="0"/>
                        </a:spcAft>
                        <a:buNone/>
                      </a:pPr>
                      <a:r>
                        <a:rPr lang="en" sz="2500" b="1"/>
                        <a:t>3</a:t>
                      </a:r>
                      <a:endParaRPr sz="2500" b="1"/>
                    </a:p>
                  </a:txBody>
                  <a:tcPr marL="91425" marR="91425" marT="91425" marB="91425" anchor="ctr"/>
                </a:tc>
                <a:tc>
                  <a:txBody>
                    <a:bodyPr/>
                    <a:lstStyle/>
                    <a:p>
                      <a:pPr marL="0" lvl="0" indent="0" algn="ctr" rtl="0">
                        <a:spcBef>
                          <a:spcPts val="0"/>
                        </a:spcBef>
                        <a:spcAft>
                          <a:spcPts val="0"/>
                        </a:spcAft>
                        <a:buNone/>
                      </a:pPr>
                      <a:r>
                        <a:rPr lang="en" sz="2500" b="1"/>
                        <a:t>1</a:t>
                      </a:r>
                      <a:endParaRPr sz="2500" b="1"/>
                    </a:p>
                  </a:txBody>
                  <a:tcPr marL="91425" marR="91425" marT="91425" marB="91425" anchor="ctr"/>
                </a:tc>
                <a:extLst>
                  <a:ext uri="{0D108BD9-81ED-4DB2-BD59-A6C34878D82A}">
                    <a16:rowId xmlns:a16="http://schemas.microsoft.com/office/drawing/2014/main" val="10001"/>
                  </a:ext>
                </a:extLst>
              </a:tr>
            </a:tbl>
          </a:graphicData>
        </a:graphic>
      </p:graphicFrame>
      <p:sp>
        <p:nvSpPr>
          <p:cNvPr id="349" name="Google Shape;349;p19"/>
          <p:cNvSpPr txBox="1"/>
          <p:nvPr/>
        </p:nvSpPr>
        <p:spPr>
          <a:xfrm>
            <a:off x="7611925" y="3782075"/>
            <a:ext cx="826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David</a:t>
            </a:r>
            <a:endParaRPr>
              <a:latin typeface="Nunito"/>
              <a:ea typeface="Nunito"/>
              <a:cs typeface="Nunito"/>
              <a:sym typeface="Nunito"/>
            </a:endParaRPr>
          </a:p>
        </p:txBody>
      </p:sp>
      <p:sp>
        <p:nvSpPr>
          <p:cNvPr id="350" name="Google Shape;350;p19"/>
          <p:cNvSpPr txBox="1"/>
          <p:nvPr/>
        </p:nvSpPr>
        <p:spPr>
          <a:xfrm>
            <a:off x="6429375" y="3782075"/>
            <a:ext cx="8268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Gary</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Robert</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Richard</a:t>
            </a:r>
            <a:endParaRPr>
              <a:latin typeface="Nunito"/>
              <a:ea typeface="Nunito"/>
              <a:cs typeface="Nunito"/>
              <a:sym typeface="Nunito"/>
            </a:endParaRPr>
          </a:p>
        </p:txBody>
      </p:sp>
      <p:sp>
        <p:nvSpPr>
          <p:cNvPr id="351" name="Google Shape;351;p19"/>
          <p:cNvSpPr txBox="1"/>
          <p:nvPr/>
        </p:nvSpPr>
        <p:spPr>
          <a:xfrm>
            <a:off x="5221325" y="3782075"/>
            <a:ext cx="10104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Nunito"/>
                <a:ea typeface="Nunito"/>
                <a:cs typeface="Nunito"/>
                <a:sym typeface="Nunito"/>
              </a:rPr>
              <a:t>Rachel</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Clark</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Madeline</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Glen</a:t>
            </a:r>
            <a:endParaRPr>
              <a:latin typeface="Nunito"/>
              <a:ea typeface="Nunito"/>
              <a:cs typeface="Nunito"/>
              <a:sym typeface="Nunito"/>
            </a:endParaRPr>
          </a:p>
          <a:p>
            <a:pPr marL="0" lvl="0" indent="0" algn="l" rtl="0">
              <a:spcBef>
                <a:spcPts val="0"/>
              </a:spcBef>
              <a:spcAft>
                <a:spcPts val="0"/>
              </a:spcAft>
              <a:buNone/>
            </a:pPr>
            <a:r>
              <a:rPr lang="en">
                <a:latin typeface="Nunito"/>
                <a:ea typeface="Nunito"/>
                <a:cs typeface="Nunito"/>
                <a:sym typeface="Nunito"/>
              </a:rPr>
              <a:t>Larry</a:t>
            </a:r>
            <a:endParaRPr>
              <a:latin typeface="Nunito"/>
              <a:ea typeface="Nunito"/>
              <a:cs typeface="Nunito"/>
              <a:sym typeface="Nunito"/>
            </a:endParaRPr>
          </a:p>
        </p:txBody>
      </p:sp>
      <p:sp>
        <p:nvSpPr>
          <p:cNvPr id="352" name="Google Shape;352;p19"/>
          <p:cNvSpPr txBox="1"/>
          <p:nvPr/>
        </p:nvSpPr>
        <p:spPr>
          <a:xfrm>
            <a:off x="1726025" y="1597875"/>
            <a:ext cx="5568300" cy="431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1600" b="1">
                <a:latin typeface="Nunito"/>
                <a:ea typeface="Nunito"/>
                <a:cs typeface="Nunito"/>
                <a:sym typeface="Nunito"/>
              </a:rPr>
              <a:t>Number of members in each level</a:t>
            </a:r>
            <a:endParaRPr sz="1600" b="1">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20"/>
          <p:cNvSpPr txBox="1">
            <a:spLocks noGrp="1"/>
          </p:cNvSpPr>
          <p:nvPr>
            <p:ph type="title"/>
          </p:nvPr>
        </p:nvSpPr>
        <p:spPr>
          <a:xfrm>
            <a:off x="1289675" y="823725"/>
            <a:ext cx="7030500" cy="46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a:solidFill>
                  <a:srgbClr val="000000"/>
                </a:solidFill>
                <a:latin typeface="Arial"/>
                <a:ea typeface="Arial"/>
                <a:cs typeface="Arial"/>
                <a:sym typeface="Arial"/>
              </a:rPr>
              <a:t>APPRENTICE  Communicator</a:t>
            </a:r>
            <a:endParaRPr sz="3000">
              <a:solidFill>
                <a:srgbClr val="000000"/>
              </a:solidFill>
              <a:latin typeface="Arial"/>
              <a:ea typeface="Arial"/>
              <a:cs typeface="Arial"/>
              <a:sym typeface="Arial"/>
            </a:endParaRPr>
          </a:p>
        </p:txBody>
      </p:sp>
      <p:sp>
        <p:nvSpPr>
          <p:cNvPr id="358" name="Google Shape;358;p20"/>
          <p:cNvSpPr txBox="1"/>
          <p:nvPr/>
        </p:nvSpPr>
        <p:spPr>
          <a:xfrm>
            <a:off x="353250" y="1383750"/>
            <a:ext cx="8732700" cy="3199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900"/>
              </a:spcBef>
              <a:spcAft>
                <a:spcPts val="0"/>
              </a:spcAft>
              <a:buNone/>
            </a:pPr>
            <a:r>
              <a:rPr lang="en" sz="1600" b="1">
                <a:solidFill>
                  <a:srgbClr val="003366"/>
                </a:solidFill>
                <a:highlight>
                  <a:srgbClr val="FFFFFF"/>
                </a:highlight>
              </a:rPr>
              <a:t>An Apprentice should be able to deploy for low level duties as a courier or as a shadow operator. An Apprentice may need help in getting set up for repeater use but should be able to function as a Tactical Communicator.</a:t>
            </a:r>
            <a:endParaRPr sz="1600" b="1">
              <a:solidFill>
                <a:srgbClr val="003366"/>
              </a:solidFill>
              <a:highlight>
                <a:srgbClr val="FFFFFF"/>
              </a:highlight>
            </a:endParaRPr>
          </a:p>
          <a:p>
            <a:pPr marL="0" lvl="0" indent="0" algn="l" rtl="0">
              <a:lnSpc>
                <a:spcPct val="115000"/>
              </a:lnSpc>
              <a:spcBef>
                <a:spcPts val="900"/>
              </a:spcBef>
              <a:spcAft>
                <a:spcPts val="0"/>
              </a:spcAft>
              <a:buNone/>
            </a:pPr>
            <a:r>
              <a:rPr lang="en" sz="1300">
                <a:solidFill>
                  <a:srgbClr val="003366"/>
                </a:solidFill>
                <a:highlight>
                  <a:srgbClr val="FFFFFF"/>
                </a:highlight>
              </a:rPr>
              <a:t>_</a:t>
            </a:r>
            <a:r>
              <a:rPr lang="en">
                <a:solidFill>
                  <a:srgbClr val="003366"/>
                </a:solidFill>
                <a:highlight>
                  <a:srgbClr val="FFFFFF"/>
                </a:highlight>
              </a:rPr>
              <a:t>____   A.1. FCC Technician Class License or Higher </a:t>
            </a:r>
            <a:r>
              <a:rPr lang="en">
                <a:solidFill>
                  <a:srgbClr val="FF0000"/>
                </a:solidFill>
                <a:highlight>
                  <a:srgbClr val="FFFFFF"/>
                </a:highlight>
              </a:rPr>
              <a:t> [</a:t>
            </a:r>
            <a:r>
              <a:rPr lang="en" sz="1500">
                <a:solidFill>
                  <a:srgbClr val="FF0000"/>
                </a:solidFill>
                <a:highlight>
                  <a:srgbClr val="FFFFFF"/>
                </a:highlight>
              </a:rPr>
              <a:t>Know your call sign]</a:t>
            </a:r>
            <a:endParaRPr sz="1500">
              <a:solidFill>
                <a:srgbClr val="FF0000"/>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A.2. Describe a “Jump Kit” for immediate (&lt; 48 hour), 72 hour, and one week deployment   </a:t>
            </a:r>
            <a:r>
              <a:rPr lang="en">
                <a:solidFill>
                  <a:srgbClr val="FF0000"/>
                </a:solidFill>
                <a:highlight>
                  <a:srgbClr val="FFFFFF"/>
                </a:highlight>
              </a:rPr>
              <a:t>     </a:t>
            </a:r>
            <a:endParaRPr>
              <a:solidFill>
                <a:srgbClr val="FF0000"/>
              </a:solidFill>
              <a:highlight>
                <a:srgbClr val="FFFFFF"/>
              </a:highlight>
            </a:endParaRPr>
          </a:p>
          <a:p>
            <a:pPr marL="0" lvl="0" indent="0" algn="l" rtl="0">
              <a:lnSpc>
                <a:spcPct val="115000"/>
              </a:lnSpc>
              <a:spcBef>
                <a:spcPts val="900"/>
              </a:spcBef>
              <a:spcAft>
                <a:spcPts val="0"/>
              </a:spcAft>
              <a:buNone/>
            </a:pPr>
            <a:r>
              <a:rPr lang="en">
                <a:solidFill>
                  <a:srgbClr val="FF0000"/>
                </a:solidFill>
                <a:highlight>
                  <a:srgbClr val="FFFFFF"/>
                </a:highlight>
              </a:rPr>
              <a:t>                 </a:t>
            </a:r>
            <a:r>
              <a:rPr lang="en" sz="1200">
                <a:solidFill>
                  <a:srgbClr val="FF0000"/>
                </a:solidFill>
                <a:highlight>
                  <a:srgbClr val="FFFFFF"/>
                </a:highlight>
              </a:rPr>
              <a:t>   [ </a:t>
            </a:r>
            <a:r>
              <a:rPr lang="en" sz="1200" u="sng">
                <a:solidFill>
                  <a:srgbClr val="FF0000"/>
                </a:solidFill>
                <a:highlight>
                  <a:srgbClr val="FFFFFF"/>
                </a:highlight>
                <a:hlinkClick r:id="rId3">
                  <a:extLst>
                    <a:ext uri="{A12FA001-AC4F-418D-AE19-62706E023703}">
                      <ahyp:hlinkClr xmlns:ahyp="http://schemas.microsoft.com/office/drawing/2018/hyperlinkcolor" val="tx"/>
                    </a:ext>
                  </a:extLst>
                </a:hlinkClick>
              </a:rPr>
              <a:t>http://www.arrl.org/files/file/ARES_FR_Manual.pdf</a:t>
            </a:r>
            <a:r>
              <a:rPr lang="en" sz="1200">
                <a:solidFill>
                  <a:srgbClr val="FF0000"/>
                </a:solidFill>
                <a:highlight>
                  <a:srgbClr val="FFFFFF"/>
                </a:highlight>
              </a:rPr>
              <a:t>   Pg 10, 11, 12]</a:t>
            </a:r>
            <a:endParaRPr sz="1200">
              <a:solidFill>
                <a:srgbClr val="FF0000"/>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_____   A.3. Demonstrate setting up a UHF/VHF radio for Simplex including making frequency  </a:t>
            </a:r>
            <a:endParaRPr>
              <a:solidFill>
                <a:srgbClr val="003366"/>
              </a:solidFill>
              <a:highlight>
                <a:srgbClr val="FFFFFF"/>
              </a:highlight>
            </a:endParaRPr>
          </a:p>
          <a:p>
            <a:pPr marL="0" lvl="0" indent="0" algn="l" rtl="0">
              <a:lnSpc>
                <a:spcPct val="115000"/>
              </a:lnSpc>
              <a:spcBef>
                <a:spcPts val="900"/>
              </a:spcBef>
              <a:spcAft>
                <a:spcPts val="0"/>
              </a:spcAft>
              <a:buNone/>
            </a:pPr>
            <a:r>
              <a:rPr lang="en">
                <a:solidFill>
                  <a:srgbClr val="003366"/>
                </a:solidFill>
                <a:highlight>
                  <a:srgbClr val="FFFFFF"/>
                </a:highlight>
              </a:rPr>
              <a:t>                     changes, setting the volume, and powering up and down. </a:t>
            </a:r>
            <a:r>
              <a:rPr lang="en">
                <a:solidFill>
                  <a:srgbClr val="FF0000"/>
                </a:solidFill>
                <a:highlight>
                  <a:srgbClr val="FFFFFF"/>
                </a:highlight>
              </a:rPr>
              <a:t>[</a:t>
            </a:r>
            <a:r>
              <a:rPr lang="en" sz="1200">
                <a:solidFill>
                  <a:srgbClr val="FF0000"/>
                </a:solidFill>
                <a:highlight>
                  <a:srgbClr val="FFFFFF"/>
                </a:highlight>
              </a:rPr>
              <a:t>Know your own radio, read manual]</a:t>
            </a:r>
            <a:endParaRPr sz="1200">
              <a:solidFill>
                <a:srgbClr val="FF0000"/>
              </a:solidFill>
              <a:highlight>
                <a:srgbClr val="FFFFFF"/>
              </a:highlight>
            </a:endParaRPr>
          </a:p>
          <a:p>
            <a:pPr marL="0" lvl="0" indent="0" algn="l" rtl="0">
              <a:spcBef>
                <a:spcPts val="900"/>
              </a:spcBef>
              <a:spcAft>
                <a:spcPts val="0"/>
              </a:spcAft>
              <a:buNone/>
            </a:pPr>
            <a:r>
              <a:rPr lang="en">
                <a:solidFill>
                  <a:srgbClr val="003366"/>
                </a:solidFill>
                <a:highlight>
                  <a:srgbClr val="FFFFFF"/>
                </a:highlight>
              </a:rPr>
              <a:t>_____   A.4. Participate in a Directed Net as a Station. </a:t>
            </a:r>
            <a:r>
              <a:rPr lang="en" sz="1200">
                <a:solidFill>
                  <a:srgbClr val="FF0000"/>
                </a:solidFill>
                <a:highlight>
                  <a:srgbClr val="FFFFFF"/>
                </a:highlight>
              </a:rPr>
              <a:t>[Participate in SCARES Monday Night Nets]</a:t>
            </a:r>
            <a:endParaRPr sz="1200">
              <a:solidFill>
                <a:srgbClr val="FF0000"/>
              </a:solidFill>
            </a:endParaRPr>
          </a:p>
        </p:txBody>
      </p:sp>
      <p:sp>
        <p:nvSpPr>
          <p:cNvPr id="359" name="Google Shape;359;p20"/>
          <p:cNvSpPr txBox="1"/>
          <p:nvPr/>
        </p:nvSpPr>
        <p:spPr>
          <a:xfrm>
            <a:off x="-45925" y="4844975"/>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Doug 5 min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21"/>
          <p:cNvSpPr txBox="1">
            <a:spLocks noGrp="1"/>
          </p:cNvSpPr>
          <p:nvPr>
            <p:ph type="title"/>
          </p:nvPr>
        </p:nvSpPr>
        <p:spPr>
          <a:xfrm>
            <a:off x="1339375" y="626550"/>
            <a:ext cx="7030500" cy="602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en" sz="3000">
                <a:solidFill>
                  <a:srgbClr val="000000"/>
                </a:solidFill>
                <a:latin typeface="Arial"/>
                <a:ea typeface="Arial"/>
                <a:cs typeface="Arial"/>
                <a:sym typeface="Arial"/>
              </a:rPr>
              <a:t>3rd CLASS Communicator</a:t>
            </a:r>
            <a:endParaRPr sz="3000">
              <a:solidFill>
                <a:srgbClr val="000000"/>
              </a:solidFill>
              <a:latin typeface="Arial"/>
              <a:ea typeface="Arial"/>
              <a:cs typeface="Arial"/>
              <a:sym typeface="Arial"/>
            </a:endParaRPr>
          </a:p>
        </p:txBody>
      </p:sp>
      <p:sp>
        <p:nvSpPr>
          <p:cNvPr id="365" name="Google Shape;365;p21"/>
          <p:cNvSpPr txBox="1"/>
          <p:nvPr/>
        </p:nvSpPr>
        <p:spPr>
          <a:xfrm>
            <a:off x="268475" y="1599250"/>
            <a:ext cx="8709600" cy="35388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900"/>
              </a:spcBef>
              <a:spcAft>
                <a:spcPts val="0"/>
              </a:spcAft>
              <a:buNone/>
            </a:pPr>
            <a:r>
              <a:rPr lang="en" sz="1600" b="1" dirty="0">
                <a:solidFill>
                  <a:srgbClr val="003366"/>
                </a:solidFill>
                <a:highlight>
                  <a:srgbClr val="FFFFFF"/>
                </a:highlight>
              </a:rPr>
              <a:t>A</a:t>
            </a:r>
            <a:r>
              <a:rPr lang="en" sz="1600" b="1" u="sng" dirty="0">
                <a:solidFill>
                  <a:srgbClr val="FF0000"/>
                </a:solidFill>
                <a:highlight>
                  <a:srgbClr val="FFFFFF"/>
                </a:highlight>
                <a:hlinkClick r:id="rId3">
                  <a:extLst>
                    <a:ext uri="{A12FA001-AC4F-418D-AE19-62706E023703}">
                      <ahyp:hlinkClr xmlns:ahyp="http://schemas.microsoft.com/office/drawing/2018/hyperlinkcolor" val="tx"/>
                    </a:ext>
                  </a:extLst>
                </a:hlinkClick>
              </a:rPr>
              <a:t> 3rd Class Operator</a:t>
            </a:r>
            <a:r>
              <a:rPr lang="en" sz="1600" b="1" dirty="0">
                <a:solidFill>
                  <a:srgbClr val="003366"/>
                </a:solidFill>
                <a:highlight>
                  <a:srgbClr val="FFFFFF"/>
                </a:highlight>
              </a:rPr>
              <a:t> should serve as a general purpose communicator for voice where HF is not required. They should understand the proper role of a communicator, have a basic understanding of UHF/VHF radio operations, be able to handle record traffic, and to operate successfully in a net structure.</a:t>
            </a:r>
            <a:endParaRPr sz="1600" b="1" dirty="0">
              <a:solidFill>
                <a:srgbClr val="003366"/>
              </a:solidFill>
              <a:highlight>
                <a:srgbClr val="FFFFFF"/>
              </a:highlight>
            </a:endParaRPr>
          </a:p>
          <a:p>
            <a:pPr marL="0" lvl="0" indent="0" algn="l" rtl="0">
              <a:lnSpc>
                <a:spcPct val="115000"/>
              </a:lnSpc>
              <a:spcBef>
                <a:spcPts val="900"/>
              </a:spcBef>
              <a:spcAft>
                <a:spcPts val="0"/>
              </a:spcAft>
              <a:buNone/>
            </a:pPr>
            <a:r>
              <a:rPr lang="en" sz="1200" dirty="0">
                <a:solidFill>
                  <a:srgbClr val="003366"/>
                </a:solidFill>
                <a:highlight>
                  <a:srgbClr val="FFFFFF"/>
                </a:highlight>
              </a:rPr>
              <a:t>_____   3.1.a Describe the proper role and attitude of a Communicator in an Emergency Situation </a:t>
            </a:r>
            <a:r>
              <a:rPr lang="en" sz="1000" u="sng" dirty="0">
                <a:solidFill>
                  <a:srgbClr val="FF0000"/>
                </a:solidFill>
                <a:highlight>
                  <a:schemeClr val="lt1"/>
                </a:highlight>
                <a:hlinkClick r:id="rId3">
                  <a:extLst>
                    <a:ext uri="{A12FA001-AC4F-418D-AE19-62706E023703}">
                      <ahyp:hlinkClr xmlns:ahyp="http://schemas.microsoft.com/office/drawing/2018/hyperlinkcolor" val="tx"/>
                    </a:ext>
                  </a:extLst>
                </a:hlinkClick>
              </a:rPr>
              <a:t> 3rd Class Op</a:t>
            </a:r>
            <a:endParaRPr sz="600" dirty="0">
              <a:solidFill>
                <a:srgbClr val="FF0000"/>
              </a:solidFill>
              <a:highlight>
                <a:srgbClr val="FFFFFF"/>
              </a:highlight>
            </a:endParaRPr>
          </a:p>
          <a:p>
            <a:pPr marL="0" lvl="0" indent="0" algn="l" rtl="0">
              <a:lnSpc>
                <a:spcPct val="115000"/>
              </a:lnSpc>
              <a:spcBef>
                <a:spcPts val="900"/>
              </a:spcBef>
              <a:spcAft>
                <a:spcPts val="0"/>
              </a:spcAft>
              <a:buNone/>
            </a:pPr>
            <a:r>
              <a:rPr lang="en" sz="1200" dirty="0">
                <a:solidFill>
                  <a:srgbClr val="003366"/>
                </a:solidFill>
                <a:highlight>
                  <a:srgbClr val="FFFFFF"/>
                </a:highlight>
              </a:rPr>
              <a:t>_____   3.1.b Explain why you might be assigned to do tasks totally unrelated to the ones you volunteered for and how to </a:t>
            </a:r>
            <a:endParaRPr sz="1200" dirty="0">
              <a:solidFill>
                <a:srgbClr val="003366"/>
              </a:solidFill>
              <a:highlight>
                <a:srgbClr val="FFFFFF"/>
              </a:highlight>
            </a:endParaRPr>
          </a:p>
          <a:p>
            <a:pPr marL="0" lvl="0" indent="0" algn="l" rtl="0">
              <a:lnSpc>
                <a:spcPct val="115000"/>
              </a:lnSpc>
              <a:spcBef>
                <a:spcPts val="900"/>
              </a:spcBef>
              <a:spcAft>
                <a:spcPts val="0"/>
              </a:spcAft>
              <a:buNone/>
            </a:pPr>
            <a:r>
              <a:rPr lang="en" sz="1200" dirty="0">
                <a:solidFill>
                  <a:srgbClr val="003366"/>
                </a:solidFill>
                <a:highlight>
                  <a:srgbClr val="FFFFFF"/>
                </a:highlight>
              </a:rPr>
              <a:t>                      deal with this situation</a:t>
            </a:r>
            <a:r>
              <a:rPr lang="en" sz="1000" dirty="0">
                <a:solidFill>
                  <a:srgbClr val="003366"/>
                </a:solidFill>
                <a:highlight>
                  <a:srgbClr val="FFFFFF"/>
                </a:highlight>
              </a:rPr>
              <a:t> </a:t>
            </a:r>
            <a:r>
              <a:rPr lang="en" sz="1000" u="sng" dirty="0">
                <a:solidFill>
                  <a:srgbClr val="FF0000"/>
                </a:solidFill>
                <a:highlight>
                  <a:schemeClr val="lt1"/>
                </a:highlight>
                <a:hlinkClick r:id="rId3">
                  <a:extLst>
                    <a:ext uri="{A12FA001-AC4F-418D-AE19-62706E023703}">
                      <ahyp:hlinkClr xmlns:ahyp="http://schemas.microsoft.com/office/drawing/2018/hyperlinkcolor" val="tx"/>
                    </a:ext>
                  </a:extLst>
                </a:hlinkClick>
              </a:rPr>
              <a:t> 3rd Class Op</a:t>
            </a:r>
            <a:endParaRPr sz="1000" dirty="0">
              <a:solidFill>
                <a:srgbClr val="FF0000"/>
              </a:solidFill>
              <a:highlight>
                <a:srgbClr val="FFFFFF"/>
              </a:highlight>
            </a:endParaRPr>
          </a:p>
          <a:p>
            <a:pPr marL="0" lvl="0" indent="0" algn="l" rtl="0">
              <a:lnSpc>
                <a:spcPct val="115000"/>
              </a:lnSpc>
              <a:spcBef>
                <a:spcPts val="900"/>
              </a:spcBef>
              <a:spcAft>
                <a:spcPts val="0"/>
              </a:spcAft>
              <a:buNone/>
            </a:pPr>
            <a:r>
              <a:rPr lang="en" sz="1200" dirty="0">
                <a:solidFill>
                  <a:srgbClr val="003366"/>
                </a:solidFill>
                <a:highlight>
                  <a:srgbClr val="FFFFFF"/>
                </a:highlight>
              </a:rPr>
              <a:t>_____   3.1.c Describe the proper relationship between an Emergency Communicator and the Press and other Media.</a:t>
            </a:r>
            <a:endParaRPr sz="1200" dirty="0">
              <a:solidFill>
                <a:srgbClr val="003366"/>
              </a:solidFill>
              <a:highlight>
                <a:srgbClr val="FFFFFF"/>
              </a:highlight>
            </a:endParaRPr>
          </a:p>
          <a:p>
            <a:pPr marL="0" lvl="0" indent="0" algn="l" rtl="0">
              <a:lnSpc>
                <a:spcPct val="115000"/>
              </a:lnSpc>
              <a:spcBef>
                <a:spcPts val="900"/>
              </a:spcBef>
              <a:spcAft>
                <a:spcPts val="0"/>
              </a:spcAft>
              <a:buNone/>
            </a:pPr>
            <a:r>
              <a:rPr lang="en" sz="1200" dirty="0">
                <a:solidFill>
                  <a:srgbClr val="003366"/>
                </a:solidFill>
                <a:highlight>
                  <a:srgbClr val="FFFFFF"/>
                </a:highlight>
              </a:rPr>
              <a:t>                      </a:t>
            </a:r>
            <a:r>
              <a:rPr lang="en" sz="1000" u="sng" dirty="0">
                <a:solidFill>
                  <a:srgbClr val="FF0000"/>
                </a:solidFill>
                <a:highlight>
                  <a:schemeClr val="lt1"/>
                </a:highlight>
                <a:hlinkClick r:id="rId3">
                  <a:extLst>
                    <a:ext uri="{A12FA001-AC4F-418D-AE19-62706E023703}">
                      <ahyp:hlinkClr xmlns:ahyp="http://schemas.microsoft.com/office/drawing/2018/hyperlinkcolor" val="tx"/>
                    </a:ext>
                  </a:extLst>
                </a:hlinkClick>
              </a:rPr>
              <a:t> 3rd Class Op</a:t>
            </a:r>
            <a:endParaRPr sz="1200" dirty="0">
              <a:solidFill>
                <a:srgbClr val="003366"/>
              </a:solidFill>
              <a:highlight>
                <a:srgbClr val="FFFFFF"/>
              </a:highlight>
            </a:endParaRPr>
          </a:p>
          <a:p>
            <a:pPr marL="0" lvl="0" indent="0" algn="ctr" rtl="0">
              <a:lnSpc>
                <a:spcPct val="115000"/>
              </a:lnSpc>
              <a:spcBef>
                <a:spcPts val="900"/>
              </a:spcBef>
              <a:spcAft>
                <a:spcPts val="0"/>
              </a:spcAft>
              <a:buNone/>
            </a:pPr>
            <a:r>
              <a:rPr lang="en" sz="1000" u="sng" dirty="0">
                <a:solidFill>
                  <a:srgbClr val="FF0000"/>
                </a:solidFill>
                <a:highlight>
                  <a:srgbClr val="FFFFFF"/>
                </a:highlight>
                <a:hlinkClick r:id="rId4">
                  <a:extLst>
                    <a:ext uri="{A12FA001-AC4F-418D-AE19-62706E023703}">
                      <ahyp:hlinkClr xmlns:ahyp="http://schemas.microsoft.com/office/drawing/2018/hyperlinkcolor" val="tx"/>
                    </a:ext>
                  </a:extLst>
                </a:hlinkClick>
              </a:rPr>
              <a:t>http://www.arrl.org/files/file/ARES_FR_Manual.pdf</a:t>
            </a:r>
            <a:r>
              <a:rPr lang="en" sz="1000" dirty="0">
                <a:solidFill>
                  <a:srgbClr val="003366"/>
                </a:solidFill>
                <a:highlight>
                  <a:srgbClr val="FFFFFF"/>
                </a:highlight>
              </a:rPr>
              <a:t>   </a:t>
            </a:r>
            <a:endParaRPr sz="1000" dirty="0">
              <a:solidFill>
                <a:srgbClr val="003366"/>
              </a:solidFill>
              <a:highlight>
                <a:srgbClr val="FFFFFF"/>
              </a:highlight>
            </a:endParaRPr>
          </a:p>
          <a:p>
            <a:pPr marL="0" lvl="0" indent="0" algn="ctr" rtl="0">
              <a:lnSpc>
                <a:spcPct val="115000"/>
              </a:lnSpc>
              <a:spcBef>
                <a:spcPts val="900"/>
              </a:spcBef>
              <a:spcAft>
                <a:spcPts val="0"/>
              </a:spcAft>
              <a:buNone/>
            </a:pPr>
            <a:r>
              <a:rPr lang="en" sz="1500" u="sng" dirty="0">
                <a:solidFill>
                  <a:schemeClr val="hlink"/>
                </a:solidFill>
                <a:highlight>
                  <a:srgbClr val="FFFFFF"/>
                </a:highlight>
                <a:hlinkClick r:id="rId3"/>
              </a:rPr>
              <a:t>https://k6mpn.org/training/resources/Becoming3rdClassCommunicator.pdf</a:t>
            </a:r>
            <a:endParaRPr sz="1500" dirty="0">
              <a:solidFill>
                <a:srgbClr val="003366"/>
              </a:solidFill>
              <a:highlight>
                <a:srgbClr val="FFFFFF"/>
              </a:highlight>
            </a:endParaRPr>
          </a:p>
          <a:p>
            <a:pPr marL="0" lvl="0" indent="0" algn="ctr" rtl="0">
              <a:lnSpc>
                <a:spcPct val="115000"/>
              </a:lnSpc>
              <a:spcBef>
                <a:spcPts val="900"/>
              </a:spcBef>
              <a:spcAft>
                <a:spcPts val="900"/>
              </a:spcAft>
              <a:buNone/>
            </a:pPr>
            <a:endParaRPr sz="1000" dirty="0">
              <a:solidFill>
                <a:srgbClr val="003366"/>
              </a:solidFill>
              <a:highlight>
                <a:srgbClr val="FFFFFF"/>
              </a:highlight>
            </a:endParaRPr>
          </a:p>
        </p:txBody>
      </p:sp>
      <p:sp>
        <p:nvSpPr>
          <p:cNvPr id="366" name="Google Shape;366;p21"/>
          <p:cNvSpPr txBox="1"/>
          <p:nvPr/>
        </p:nvSpPr>
        <p:spPr>
          <a:xfrm>
            <a:off x="-45925" y="4844975"/>
            <a:ext cx="10710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100"/>
              <a:t>Keith 5 min</a:t>
            </a:r>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5256</Words>
  <Application>Microsoft Macintosh PowerPoint</Application>
  <PresentationFormat>On-screen Show (16:9)</PresentationFormat>
  <Paragraphs>418</Paragraphs>
  <Slides>27</Slides>
  <Notes>27</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Roboto</vt:lpstr>
      <vt:lpstr>Nunito</vt:lpstr>
      <vt:lpstr>Maven Pro</vt:lpstr>
      <vt:lpstr>Arial</vt:lpstr>
      <vt:lpstr>Momentum</vt:lpstr>
      <vt:lpstr>SCARES Qualifications Overview</vt:lpstr>
      <vt:lpstr>SCARES Qualifications Overview Agenda</vt:lpstr>
      <vt:lpstr>Why do Qualifications Matter?</vt:lpstr>
      <vt:lpstr>Prerequisites</vt:lpstr>
      <vt:lpstr>QUALIFICATIONS Progressions</vt:lpstr>
      <vt:lpstr>QUALIFICATIONS Progression - (Cont.)</vt:lpstr>
      <vt:lpstr>Where SCARES membership is today 2/22</vt:lpstr>
      <vt:lpstr>APPRENTICE  Communicator</vt:lpstr>
      <vt:lpstr>3rd CLASS Communicator</vt:lpstr>
      <vt:lpstr>3rd CLASS Communicator</vt:lpstr>
      <vt:lpstr>3rd CLASS Communicator</vt:lpstr>
      <vt:lpstr>2nd CLASS Communicator</vt:lpstr>
      <vt:lpstr>2nd CLASS Communicator</vt:lpstr>
      <vt:lpstr>2nd CLASS Communicator</vt:lpstr>
      <vt:lpstr>2nd CLASS Communicator</vt:lpstr>
      <vt:lpstr>1st CLASS Communicator</vt:lpstr>
      <vt:lpstr>1st CLASS Communicator</vt:lpstr>
      <vt:lpstr>CHIEF Communicator</vt:lpstr>
      <vt:lpstr>CHIEF Communicator</vt:lpstr>
      <vt:lpstr>CHIEF Communicator</vt:lpstr>
      <vt:lpstr>CHIEF Communicator</vt:lpstr>
      <vt:lpstr>MASTER Communicator</vt:lpstr>
      <vt:lpstr>MASTER Communicator</vt:lpstr>
      <vt:lpstr>MARCH MENTOR SESSIONS</vt:lpstr>
      <vt:lpstr>SUMMARY</vt:lpstr>
      <vt:lpstr>Q&amp;A</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SCARES Qualifications Overview</dc:title>
  <cp:lastModifiedBy>Douglas Beasley</cp:lastModifiedBy>
  <cp:revision>2</cp:revision>
  <dcterms:modified xsi:type="dcterms:W3CDTF">2024-02-16T05:01:08Z</dcterms:modified>
</cp:coreProperties>
</file>