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300" r:id="rId11"/>
    <p:sldId id="304" r:id="rId12"/>
    <p:sldId id="302" r:id="rId13"/>
    <p:sldId id="303" r:id="rId14"/>
    <p:sldId id="301" r:id="rId15"/>
    <p:sldId id="298" r:id="rId16"/>
    <p:sldId id="305" r:id="rId17"/>
    <p:sldId id="306" r:id="rId18"/>
    <p:sldId id="307" r:id="rId19"/>
    <p:sldId id="308" r:id="rId20"/>
    <p:sldId id="309" r:id="rId21"/>
    <p:sldId id="31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89" autoAdjust="0"/>
  </p:normalViewPr>
  <p:slideViewPr>
    <p:cSldViewPr>
      <p:cViewPr>
        <p:scale>
          <a:sx n="60" d="100"/>
          <a:sy n="60" d="100"/>
        </p:scale>
        <p:origin x="-2070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4A89EDB-8472-4645-8D50-0B92C75C2D7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1606361-D9ED-4094-9CD9-9622F489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4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4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2D5DD1E-406C-4A36-821F-3B12C7FAB83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endParaRPr lang="en-US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5CA250F-15BA-499C-86FB-8B0441B545B2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7772400" y="228600"/>
          <a:ext cx="1041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Image" r:id="rId14" imgW="3174603" imgH="3174603" progId="">
                  <p:embed/>
                </p:oleObj>
              </mc:Choice>
              <mc:Fallback>
                <p:oleObj name="Image" r:id="rId14" imgW="3174603" imgH="3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8600"/>
                        <a:ext cx="10414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7793037" cy="1371600"/>
          </a:xfrm>
        </p:spPr>
        <p:txBody>
          <a:bodyPr/>
          <a:lstStyle/>
          <a:p>
            <a:pPr algn="ctr"/>
            <a:r>
              <a:rPr lang="en-US" sz="5400" dirty="0" smtClean="0"/>
              <a:t>Alternate Amateur Frequencies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981200"/>
            <a:ext cx="7772400" cy="415131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Why?</a:t>
            </a:r>
          </a:p>
          <a:p>
            <a:pPr marL="0" indent="0" algn="ctr">
              <a:buNone/>
            </a:pPr>
            <a:r>
              <a:rPr lang="en-US" sz="4400" dirty="0" smtClean="0"/>
              <a:t>What? </a:t>
            </a:r>
          </a:p>
          <a:p>
            <a:pPr marL="0" indent="0" algn="ctr">
              <a:buNone/>
            </a:pPr>
            <a:r>
              <a:rPr lang="en-US" sz="4400" dirty="0" smtClean="0"/>
              <a:t>Features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Robert </a:t>
            </a:r>
            <a:r>
              <a:rPr lang="en-US" dirty="0" err="1" smtClean="0"/>
              <a:t>Lombaerde</a:t>
            </a:r>
            <a:r>
              <a:rPr lang="en-US" dirty="0" smtClean="0"/>
              <a:t>, WB6WGM</a:t>
            </a:r>
          </a:p>
          <a:p>
            <a:pPr marL="0" indent="0" algn="ctr">
              <a:buNone/>
            </a:pPr>
            <a:r>
              <a:rPr lang="en-US" dirty="0" smtClean="0"/>
              <a:t>16 October 2025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93037" cy="146208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HF </a:t>
            </a:r>
            <a:r>
              <a:rPr lang="en-US" dirty="0"/>
              <a:t>Band Features/Attributes</a:t>
            </a:r>
            <a:br>
              <a:rPr lang="en-US" dirty="0"/>
            </a:br>
            <a:r>
              <a:rPr lang="en-US" dirty="0"/>
              <a:t>   3.5 to 28 MHz (80-10m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HF 80-40 m (3.5 – 7.3 MHz)</a:t>
            </a:r>
          </a:p>
          <a:p>
            <a:pPr marL="0" indent="0">
              <a:buNone/>
            </a:pPr>
            <a:r>
              <a:rPr lang="en-US" dirty="0"/>
              <a:t>NVIS </a:t>
            </a:r>
            <a:r>
              <a:rPr lang="en-US" dirty="0" smtClean="0"/>
              <a:t>400 mi radius, 80 night/40 day, noisy, ionosphere dependent, MUF, </a:t>
            </a:r>
            <a:r>
              <a:rPr lang="en-US" dirty="0"/>
              <a:t>long wire </a:t>
            </a:r>
            <a:r>
              <a:rPr lang="en-US" dirty="0" smtClean="0"/>
              <a:t>antennas, 40 m foreign broadcast interference.</a:t>
            </a:r>
          </a:p>
          <a:p>
            <a:pPr marL="0" indent="0">
              <a:buNone/>
            </a:pPr>
            <a:r>
              <a:rPr lang="en-US" dirty="0" smtClean="0"/>
              <a:t>HF 20-10 m (14.0 – 29.7 MHz)</a:t>
            </a:r>
          </a:p>
          <a:p>
            <a:pPr marL="0" indent="0">
              <a:buNone/>
            </a:pPr>
            <a:r>
              <a:rPr lang="en-US" dirty="0" smtClean="0"/>
              <a:t>DX with low angle shorter antennas, continental </a:t>
            </a:r>
            <a:r>
              <a:rPr lang="en-US" dirty="0" err="1" smtClean="0"/>
              <a:t>comms</a:t>
            </a:r>
            <a:r>
              <a:rPr lang="en-US" dirty="0" smtClean="0"/>
              <a:t> ionosphere dependent, above 20m more sun spot cycle dependent, POTA, SOTA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71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93037" cy="1462087"/>
          </a:xfrm>
        </p:spPr>
        <p:txBody>
          <a:bodyPr/>
          <a:lstStyle/>
          <a:p>
            <a:r>
              <a:rPr lang="en-US" dirty="0" smtClean="0"/>
              <a:t>Maximum Usable Frequency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Frequency</a:t>
            </a:r>
            <a:r>
              <a:rPr lang="en-US" dirty="0" smtClean="0"/>
              <a:t> &amp; Ionosphere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199"/>
            <a:ext cx="7239000" cy="479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00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Maximum Usable Frequency </a:t>
            </a:r>
            <a:br>
              <a:rPr lang="en-US" dirty="0" smtClean="0"/>
            </a:br>
            <a:r>
              <a:rPr lang="en-US" dirty="0" smtClean="0"/>
              <a:t>MUF over Time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010400" cy="47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5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HF Band Conditions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7735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3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93037" cy="1462087"/>
          </a:xfrm>
        </p:spPr>
        <p:txBody>
          <a:bodyPr/>
          <a:lstStyle/>
          <a:p>
            <a:r>
              <a:rPr lang="en-US" dirty="0" smtClean="0"/>
              <a:t>VHF-UHF Features/Attributes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VHF 6-2m    (50 – 148 MHz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comms</a:t>
            </a:r>
            <a:r>
              <a:rPr lang="en-US" dirty="0" smtClean="0"/>
              <a:t>, simplex, repeaters, lower power radios, HTs, </a:t>
            </a:r>
            <a:r>
              <a:rPr lang="en-US" dirty="0" err="1" smtClean="0"/>
              <a:t>emcoms</a:t>
            </a:r>
            <a:r>
              <a:rPr lang="en-US" dirty="0" smtClean="0"/>
              <a:t>, </a:t>
            </a:r>
            <a:r>
              <a:rPr lang="en-US" dirty="0" err="1" smtClean="0"/>
              <a:t>speciality</a:t>
            </a:r>
            <a:r>
              <a:rPr lang="en-US" dirty="0" smtClean="0"/>
              <a:t> modes – APRS, Packet, </a:t>
            </a:r>
            <a:r>
              <a:rPr lang="en-US" dirty="0" err="1" smtClean="0"/>
              <a:t>DFing</a:t>
            </a:r>
            <a:r>
              <a:rPr lang="en-US" dirty="0" smtClean="0"/>
              <a:t>, small antennas, inexpensive equipment</a:t>
            </a:r>
          </a:p>
          <a:p>
            <a:r>
              <a:rPr lang="en-US" dirty="0" smtClean="0"/>
              <a:t> </a:t>
            </a:r>
            <a:r>
              <a:rPr lang="en-US" dirty="0"/>
              <a:t>UHF 220MHz-70cm  (220 – 450 MHz)</a:t>
            </a:r>
            <a:br>
              <a:rPr lang="en-US" dirty="0"/>
            </a:br>
            <a:r>
              <a:rPr lang="en-US" dirty="0"/>
              <a:t>LOS </a:t>
            </a:r>
            <a:r>
              <a:rPr lang="en-US" dirty="0" err="1"/>
              <a:t>comms</a:t>
            </a:r>
            <a:r>
              <a:rPr lang="en-US" dirty="0"/>
              <a:t>, </a:t>
            </a:r>
            <a:r>
              <a:rPr lang="en-US" dirty="0" smtClean="0"/>
              <a:t>mostly repeaters</a:t>
            </a:r>
            <a:r>
              <a:rPr lang="en-US" dirty="0"/>
              <a:t>, low power, internet connections</a:t>
            </a:r>
            <a:r>
              <a:rPr lang="en-US" dirty="0" smtClean="0"/>
              <a:t>, smaller antennas, </a:t>
            </a:r>
            <a:r>
              <a:rPr lang="en-US" dirty="0"/>
              <a:t>inexpensive equipment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1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93037" cy="146208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6m, VHF, UHF  and Higher</a:t>
            </a:r>
            <a:br>
              <a:rPr lang="en-US" dirty="0" smtClean="0"/>
            </a:br>
            <a:r>
              <a:rPr lang="en-US" dirty="0" smtClean="0"/>
              <a:t>     Features/Attributes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antennas, portable radios, battery operated, hand held, multi-channel, multi-band, convenient. </a:t>
            </a:r>
            <a:r>
              <a:rPr lang="en-US" dirty="0"/>
              <a:t>i</a:t>
            </a:r>
            <a:r>
              <a:rPr lang="en-US" dirty="0" smtClean="0"/>
              <a:t>nexpensive radios, SOTA, POTA</a:t>
            </a:r>
          </a:p>
          <a:p>
            <a:r>
              <a:rPr lang="en-US" dirty="0" smtClean="0"/>
              <a:t>limited range, local </a:t>
            </a:r>
            <a:r>
              <a:rPr lang="en-US" dirty="0" err="1" smtClean="0"/>
              <a:t>comms</a:t>
            </a:r>
            <a:r>
              <a:rPr lang="en-US" dirty="0" smtClean="0"/>
              <a:t>, LOS,</a:t>
            </a:r>
            <a:br>
              <a:rPr lang="en-US" dirty="0" smtClean="0"/>
            </a:br>
            <a:r>
              <a:rPr lang="en-US" dirty="0" smtClean="0"/>
              <a:t>more loss at higher frequencies</a:t>
            </a:r>
          </a:p>
          <a:p>
            <a:r>
              <a:rPr lang="en-US" dirty="0"/>
              <a:t>E</a:t>
            </a:r>
            <a:r>
              <a:rPr lang="en-US" dirty="0" smtClean="0"/>
              <a:t>xtend range: SSB vs FM, gain antennas, repeaters, linked repeaters connected to internet,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HF Antennas</a:t>
            </a:r>
            <a:br>
              <a:rPr lang="en-US" dirty="0" smtClean="0"/>
            </a:br>
            <a:r>
              <a:rPr lang="en-US" dirty="0" smtClean="0"/>
              <a:t>How Long is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r>
              <a:rPr lang="en-US" dirty="0" smtClean="0"/>
              <a:t>Antennas based on ½ wavelength dipole</a:t>
            </a:r>
          </a:p>
          <a:p>
            <a:r>
              <a:rPr lang="en-US" dirty="0" smtClean="0"/>
              <a:t>One Wavelength= speed of light/frequency</a:t>
            </a:r>
          </a:p>
          <a:p>
            <a:pPr marL="0" indent="0">
              <a:buNone/>
            </a:pPr>
            <a:r>
              <a:rPr lang="en-US" dirty="0" smtClean="0"/>
              <a:t> or 300,000,000(m/s)/Frequency(Hz or c/s) </a:t>
            </a:r>
          </a:p>
          <a:p>
            <a:pPr marL="0" indent="0">
              <a:buNone/>
            </a:pPr>
            <a:r>
              <a:rPr lang="en-US" dirty="0" smtClean="0"/>
              <a:t>300,000,000 (m/s)/150,000,000 (Hz)=2 m/c</a:t>
            </a:r>
            <a:br>
              <a:rPr lang="en-US" dirty="0" smtClean="0"/>
            </a:br>
            <a:r>
              <a:rPr lang="en-US" dirty="0" smtClean="0"/>
              <a:t>2m/cycle  or  78 inches/cycle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i="1" u="sng" dirty="0" smtClean="0"/>
              <a:t>half wave </a:t>
            </a:r>
            <a:r>
              <a:rPr lang="en-US" dirty="0" smtClean="0"/>
              <a:t>150 MHz antenna is 39 inches long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2m ¼ wave length vertical is 39/2 ~ 19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8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Calculating the length of</a:t>
            </a:r>
            <a:br>
              <a:rPr lang="en-US" dirty="0" smtClean="0"/>
            </a:br>
            <a:r>
              <a:rPr lang="en-US" dirty="0" smtClean="0"/>
              <a:t>80 meter ½ wave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300,000,000 (m/s)/ 3.5 MHz = 85.71 m (1 wavelength)</a:t>
            </a:r>
          </a:p>
          <a:p>
            <a:r>
              <a:rPr lang="en-US" dirty="0" smtClean="0"/>
              <a:t>½ wave dipole is then 85/2 = 42.5m</a:t>
            </a:r>
          </a:p>
          <a:p>
            <a:r>
              <a:rPr lang="en-US" dirty="0" smtClean="0"/>
              <a:t>In feet:  139.4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Will a 139.4 </a:t>
            </a:r>
            <a:r>
              <a:rPr lang="en-US" dirty="0" err="1" smtClean="0"/>
              <a:t>ft</a:t>
            </a:r>
            <a:r>
              <a:rPr lang="en-US" dirty="0" smtClean="0"/>
              <a:t> dipole fit in your garden?</a:t>
            </a:r>
          </a:p>
          <a:p>
            <a:r>
              <a:rPr lang="en-US" dirty="0" smtClean="0"/>
              <a:t>Will a ¼ wave vertical of 69.7ft ?</a:t>
            </a:r>
          </a:p>
          <a:p>
            <a:r>
              <a:rPr lang="en-US" dirty="0" smtClean="0"/>
              <a:t>Other HF bands are multiples – </a:t>
            </a:r>
            <a:br>
              <a:rPr lang="en-US" dirty="0" smtClean="0"/>
            </a:br>
            <a:r>
              <a:rPr lang="en-US" dirty="0" smtClean="0"/>
              <a:t>do the math ! 40m~66 </a:t>
            </a:r>
            <a:r>
              <a:rPr lang="en-US" dirty="0" err="1" smtClean="0"/>
              <a:t>ft</a:t>
            </a:r>
            <a:r>
              <a:rPr lang="en-US" dirty="0" smtClean="0"/>
              <a:t>, 20 m~33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7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 operators can operate on non-privileged frequencies monitored by control operators with band privileges</a:t>
            </a:r>
          </a:p>
          <a:p>
            <a:r>
              <a:rPr lang="en-US" dirty="0" smtClean="0"/>
              <a:t>Long distance contacts are possible on HF bands, Ionosphere dependent</a:t>
            </a:r>
          </a:p>
          <a:p>
            <a:r>
              <a:rPr lang="en-US" dirty="0" smtClean="0"/>
              <a:t>NVIS operation on 80/40 m may allow </a:t>
            </a:r>
            <a:r>
              <a:rPr lang="en-US" dirty="0" err="1" smtClean="0"/>
              <a:t>comms</a:t>
            </a:r>
            <a:r>
              <a:rPr lang="en-US" dirty="0" smtClean="0"/>
              <a:t> to local inaccessible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8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modes than FM can increase range of simplex transmissions – SSB, CW – gain antennas can help also</a:t>
            </a:r>
          </a:p>
          <a:p>
            <a:r>
              <a:rPr lang="en-US" dirty="0" smtClean="0"/>
              <a:t>Specialty programs can provide increased capability and agency help</a:t>
            </a:r>
            <a:br>
              <a:rPr lang="en-US" dirty="0" smtClean="0"/>
            </a:br>
            <a:r>
              <a:rPr lang="en-US" dirty="0" smtClean="0"/>
              <a:t>APRS- tracking</a:t>
            </a:r>
            <a:br>
              <a:rPr lang="en-US" dirty="0" smtClean="0"/>
            </a:br>
            <a:r>
              <a:rPr lang="en-US" dirty="0" err="1" smtClean="0"/>
              <a:t>Winlink</a:t>
            </a:r>
            <a:r>
              <a:rPr lang="en-US" dirty="0" smtClean="0"/>
              <a:t> – distance email</a:t>
            </a:r>
            <a:br>
              <a:rPr lang="en-US" dirty="0" smtClean="0"/>
            </a:br>
            <a:r>
              <a:rPr lang="en-US" dirty="0" smtClean="0"/>
              <a:t>Packet – radio messaging</a:t>
            </a:r>
            <a:br>
              <a:rPr lang="en-US" dirty="0" smtClean="0"/>
            </a:br>
            <a:r>
              <a:rPr lang="en-US" dirty="0" err="1" smtClean="0"/>
              <a:t>DFing</a:t>
            </a:r>
            <a:r>
              <a:rPr lang="en-US" dirty="0" smtClean="0"/>
              <a:t>  – interference hunting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78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447800"/>
          </a:xfrm>
        </p:spPr>
        <p:txBody>
          <a:bodyPr/>
          <a:lstStyle/>
          <a:p>
            <a:r>
              <a:rPr lang="en-US" dirty="0" smtClean="0"/>
              <a:t>Why Alternate Frequencies?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599"/>
            <a:ext cx="8650288" cy="3998913"/>
          </a:xfrm>
        </p:spPr>
        <p:txBody>
          <a:bodyPr/>
          <a:lstStyle/>
          <a:p>
            <a:r>
              <a:rPr lang="en-US" dirty="0" smtClean="0"/>
              <a:t>If typically used frequencies (2m, 70cm) are unavailable, occupied, repeaters down</a:t>
            </a:r>
            <a:br>
              <a:rPr lang="en-US" dirty="0" smtClean="0"/>
            </a:br>
            <a:r>
              <a:rPr lang="en-US" dirty="0" smtClean="0"/>
              <a:t>Possibilities: HF,10,6, 220, UHF</a:t>
            </a:r>
          </a:p>
          <a:p>
            <a:r>
              <a:rPr lang="en-US" dirty="0" smtClean="0"/>
              <a:t>Specific propagation needed</a:t>
            </a:r>
            <a:br>
              <a:rPr lang="en-US" dirty="0" smtClean="0"/>
            </a:br>
            <a:r>
              <a:rPr lang="en-US" dirty="0" smtClean="0"/>
              <a:t>LOS, NVIS, distance, local, within buildings</a:t>
            </a:r>
          </a:p>
          <a:p>
            <a:r>
              <a:rPr lang="en-US" dirty="0" smtClean="0"/>
              <a:t>Specialty modes</a:t>
            </a:r>
            <a:br>
              <a:rPr lang="en-US" dirty="0" smtClean="0"/>
            </a:br>
            <a:r>
              <a:rPr lang="en-US" dirty="0" smtClean="0"/>
              <a:t>FM, APRS, packet, </a:t>
            </a:r>
            <a:r>
              <a:rPr lang="en-US" dirty="0" err="1" smtClean="0"/>
              <a:t>Winlink</a:t>
            </a:r>
            <a:r>
              <a:rPr lang="en-US" dirty="0" smtClean="0"/>
              <a:t>, CW, SSB, 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HF bands require large antennas</a:t>
            </a:r>
          </a:p>
          <a:p>
            <a:r>
              <a:rPr lang="en-US" dirty="0" smtClean="0"/>
              <a:t>Comprise (shorter loaded) HF antennas are not as efficient</a:t>
            </a:r>
          </a:p>
          <a:p>
            <a:r>
              <a:rPr lang="en-US" dirty="0" smtClean="0"/>
              <a:t>VHF/UHF local </a:t>
            </a:r>
            <a:r>
              <a:rPr lang="en-US" dirty="0" err="1" smtClean="0"/>
              <a:t>comms</a:t>
            </a:r>
            <a:r>
              <a:rPr lang="en-US" dirty="0" smtClean="0"/>
              <a:t> more </a:t>
            </a:r>
            <a:r>
              <a:rPr lang="en-US" smtClean="0"/>
              <a:t>reliable than </a:t>
            </a:r>
            <a:r>
              <a:rPr lang="en-US" dirty="0" smtClean="0"/>
              <a:t>HF and cheaper to implement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5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Bands available to Hams</a:t>
            </a:r>
            <a:br>
              <a:rPr lang="en-US" dirty="0" smtClean="0"/>
            </a:br>
            <a:r>
              <a:rPr lang="en-US" dirty="0" smtClean="0"/>
              <a:t>ARRL.org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7724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0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License class determines band</a:t>
            </a:r>
          </a:p>
          <a:p>
            <a:r>
              <a:rPr lang="en-US" dirty="0" smtClean="0"/>
              <a:t>License class determines where in band</a:t>
            </a:r>
          </a:p>
          <a:p>
            <a:r>
              <a:rPr lang="en-US" dirty="0" smtClean="0"/>
              <a:t>A licensed ham with privileges in a band may act as a “control operator” for hams without privileges in that band</a:t>
            </a:r>
            <a:endParaRPr lang="en-US" dirty="0"/>
          </a:p>
          <a:p>
            <a:r>
              <a:rPr lang="en-US" dirty="0" smtClean="0"/>
              <a:t>References:   ARRL.org, NARCC.org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3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93037" cy="1462087"/>
          </a:xfrm>
        </p:spPr>
        <p:txBody>
          <a:bodyPr/>
          <a:lstStyle/>
          <a:p>
            <a:r>
              <a:rPr lang="en-US" dirty="0" smtClean="0"/>
              <a:t>Example:80 m  (3.5-4 MHz)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46811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30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 interesting allocations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96174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038600"/>
            <a:ext cx="8753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3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NorCal 10m Band </a:t>
            </a:r>
            <a:r>
              <a:rPr lang="en-US" dirty="0"/>
              <a:t>P</a:t>
            </a:r>
            <a:r>
              <a:rPr lang="en-US" dirty="0" smtClean="0"/>
              <a:t>lan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14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5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m band plan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324600" cy="12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1"/>
            <a:ext cx="86106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7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93037" cy="1462087"/>
          </a:xfrm>
        </p:spPr>
        <p:txBody>
          <a:bodyPr/>
          <a:lstStyle/>
          <a:p>
            <a:r>
              <a:rPr lang="en-US" dirty="0" smtClean="0"/>
              <a:t>HF Band Features/Attributes</a:t>
            </a:r>
            <a:br>
              <a:rPr lang="en-US" dirty="0" smtClean="0"/>
            </a:br>
            <a:r>
              <a:rPr lang="en-US" dirty="0" smtClean="0"/>
              <a:t>   3.5 to 28 MHz (80-10m)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 antennas, high power radios (20 to 100W), not exactly hand-held -portable, noisy conditions (80 – 40m)</a:t>
            </a:r>
          </a:p>
          <a:p>
            <a:r>
              <a:rPr lang="en-US" dirty="0" smtClean="0"/>
              <a:t>80-40 </a:t>
            </a:r>
            <a:r>
              <a:rPr lang="en-US" dirty="0"/>
              <a:t>m</a:t>
            </a:r>
            <a:r>
              <a:rPr lang="en-US" dirty="0" smtClean="0"/>
              <a:t> local </a:t>
            </a:r>
            <a:r>
              <a:rPr lang="en-US" dirty="0" err="1" smtClean="0"/>
              <a:t>comms</a:t>
            </a:r>
            <a:r>
              <a:rPr lang="en-US" dirty="0" smtClean="0"/>
              <a:t>, NVIS</a:t>
            </a:r>
          </a:p>
          <a:p>
            <a:r>
              <a:rPr lang="en-US" dirty="0" smtClean="0"/>
              <a:t>20-15 </a:t>
            </a:r>
            <a:r>
              <a:rPr lang="en-US" dirty="0"/>
              <a:t>m</a:t>
            </a:r>
            <a:r>
              <a:rPr lang="en-US" dirty="0" smtClean="0"/>
              <a:t>  DX, continental, </a:t>
            </a:r>
            <a:r>
              <a:rPr lang="en-US" dirty="0" err="1" smtClean="0"/>
              <a:t>winlink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m</a:t>
            </a:r>
            <a:r>
              <a:rPr lang="en-US" dirty="0" smtClean="0"/>
              <a:t>  short haul (normally) local ground wave, skip (CB)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90989"/>
      </p:ext>
    </p:extLst>
  </p:cSld>
  <p:clrMapOvr>
    <a:masterClrMapping/>
  </p:clrMapOvr>
</p:sld>
</file>

<file path=ppt/theme/theme1.xml><?xml version="1.0" encoding="utf-8"?>
<a:theme xmlns:a="http://schemas.openxmlformats.org/drawingml/2006/main" name="SCARES2">
  <a:themeElements>
    <a:clrScheme name="SCARES-Resource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CARES-Resource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ARES-Resource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ES-Resource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ES-Resource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ES-Resource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ES-Resource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ES-Resource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SCARES2</Template>
  <TotalTime>805</TotalTime>
  <Words>470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SCARES2</vt:lpstr>
      <vt:lpstr>Image</vt:lpstr>
      <vt:lpstr>Alternate Amateur Frequencies</vt:lpstr>
      <vt:lpstr>Why Alternate Frequencies?</vt:lpstr>
      <vt:lpstr>Bands available to Hams ARRL.org</vt:lpstr>
      <vt:lpstr>Where can I operate?</vt:lpstr>
      <vt:lpstr>Example:80 m  (3.5-4 MHz)</vt:lpstr>
      <vt:lpstr>10 m interesting allocations</vt:lpstr>
      <vt:lpstr>NorCal 10m Band Plan</vt:lpstr>
      <vt:lpstr>6 m band plan</vt:lpstr>
      <vt:lpstr>HF Band Features/Attributes    3.5 to 28 MHz (80-10m)</vt:lpstr>
      <vt:lpstr>  HF Band Features/Attributes    3.5 to 28 MHz (80-10m)</vt:lpstr>
      <vt:lpstr>Maximum Usable Frequency    Frequency &amp; Ionosphere </vt:lpstr>
      <vt:lpstr>Maximum Usable Frequency  MUF over Time</vt:lpstr>
      <vt:lpstr>    HF Band Conditions</vt:lpstr>
      <vt:lpstr>VHF-UHF Features/Attributes </vt:lpstr>
      <vt:lpstr> 6m, VHF, UHF  and Higher      Features/Attributes</vt:lpstr>
      <vt:lpstr>HF Antennas How Long is LONG</vt:lpstr>
      <vt:lpstr>Calculating the length of 80 meter ½ wave dipole</vt:lpstr>
      <vt:lpstr>Conclusion (1)</vt:lpstr>
      <vt:lpstr>Conclusion (2)</vt:lpstr>
      <vt:lpstr>Conclusion (3)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Alternate Amateur Frequencies</dc:title>
  <dc:creator>Robert.Lombaerde</dc:creator>
  <cp:lastModifiedBy>Madeline A. Lombaerde</cp:lastModifiedBy>
  <cp:revision>88</cp:revision>
  <cp:lastPrinted>2024-05-16T23:18:02Z</cp:lastPrinted>
  <dcterms:created xsi:type="dcterms:W3CDTF">2024-05-13T23:52:34Z</dcterms:created>
  <dcterms:modified xsi:type="dcterms:W3CDTF">2025-11-07T19:19:37Z</dcterms:modified>
</cp:coreProperties>
</file>