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24FA63A-E5B4-49AE-9E9E-DA4356EF4F8F}">
  <a:tblStyle styleId="{824FA63A-E5B4-49AE-9E9E-DA4356EF4F8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South County ARES presentation, 15 October 2020.</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 name="Google Shape;2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 name="Google Shape;2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 name="Google Shape;3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 name="Google Shape;3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 name="Google Shape;5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 name="Google Shape;5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8b9fcc0caa_1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g38b9fcc0caa_1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Resonance in plain terms: one length, one frequency. The swing analogy usually lands better than the tuning fork for a mixed audience. Tie back to the 2 meter wavelength math earlier in the deck.</a:t>
            </a:r>
            <a:endParaRPr/>
          </a:p>
        </p:txBody>
      </p:sp>
      <p:sp>
        <p:nvSpPr>
          <p:cNvPr id="66" name="Google Shape;66;g38b9fcc0caa_1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8b9fcc0caa_1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g38b9fcc0caa_1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it practical. The audience does not need the formula, just the sense that 1.5 is great, 2 is fine, 3 means go looking for a problem, and anything higher means stop.</a:t>
            </a:r>
            <a:endParaRPr/>
          </a:p>
        </p:txBody>
      </p:sp>
      <p:sp>
        <p:nvSpPr>
          <p:cNvPr id="85" name="Google Shape;85;g38b9fcc0caa_1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fb5e085f7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3fb5e085f7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it practical. The audience does not need the formula, just the sense that 1.5 is great, 2 is fine, 3 means go looking for a problem, and anything higher means stop.</a:t>
            </a:r>
            <a:endParaRPr/>
          </a:p>
        </p:txBody>
      </p:sp>
      <p:sp>
        <p:nvSpPr>
          <p:cNvPr id="96" name="Google Shape;96;g3fb5e085f78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fb71230f44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g3fb71230f44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it practical. The audience does not need the formula, just the sense that 1.5 is great, 2 is fine, 3 means go looking for a problem, and anything higher means stop.</a:t>
            </a:r>
            <a:endParaRPr/>
          </a:p>
        </p:txBody>
      </p:sp>
      <p:sp>
        <p:nvSpPr>
          <p:cNvPr id="108" name="Google Shape;108;g3fb71230f44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fb4563d980_1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3fb4563d980_1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point to land: a quarter wave is resonant because the ground plane completes it, a half wave is resonant on its own and needs a matching section only because it is end fed, and a 5/8 is deliberately too long and is pulled back to resonance by the base coil. That coil is what they saw inside the Comet GP-15 earlier. Gain figures from manufacturers tend to be optimistic and assume a good ground plane.</a:t>
            </a:r>
            <a:endParaRPr/>
          </a:p>
        </p:txBody>
      </p:sp>
      <p:sp>
        <p:nvSpPr>
          <p:cNvPr id="152" name="Google Shape;152;g3fb4563d980_1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8b9fcc0caa_1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38b9fcc0caa_1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myth to kill: people assume a mag mount needs metal to metal contact and some of them scrape paint off the roof trying to get it. It does not. The coupling is capacitive, through the paint and the pad, and at VHF and UHF that is plenty. Scraping paint buys a little capacitance and a lot of rust.</a:t>
            </a:r>
            <a:br>
              <a:rPr lang="en-US"/>
            </a:br>
            <a:br>
              <a:rPr lang="en-US"/>
            </a:br>
            <a:r>
              <a:rPr lang="en-US"/>
              <a:t>If someone asks for numbers: a typical mag mount is on the order of a hundred picofarads against the roof, which is somewhere around ten ohms of reactance at 146 MHz and less at 440. That is small compared to the 50 ohm system, so it disappears into the noise. It also explains why coupling is better on 70 cm than on 2 meters, and why a physically larger base helps.</a:t>
            </a:r>
            <a:br>
              <a:rPr lang="en-US"/>
            </a:br>
            <a:br>
              <a:rPr lang="en-US"/>
            </a:br>
            <a:r>
              <a:rPr lang="en-US"/>
              <a:t>Trunk lid deserves a mention. It is smaller, it is off center so the pattern goes lopsided, and the lid is bonded to the body only through hinges and a latch, which is a poor RF bond. It works, it is just second best.</a:t>
            </a:r>
            <a:br>
              <a:rPr lang="en-US"/>
            </a:br>
            <a:br>
              <a:rPr lang="en-US"/>
            </a:br>
            <a:r>
              <a:rPr lang="en-US"/>
              <a:t>Practical closer: if SWR is high, check the ground path before blaming the antenna. Move it to the center of the roof and read it again.</a:t>
            </a:r>
            <a:endParaRPr/>
          </a:p>
        </p:txBody>
      </p:sp>
      <p:sp>
        <p:nvSpPr>
          <p:cNvPr id="261" name="Google Shape;261;g38b9fcc0caa_1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8.jpg"/><Relationship Id="rId7"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89.jpg"/><Relationship Id="rId7" Type="http://schemas.openxmlformats.org/officeDocument/2006/relationships/image" Target="../media/image51.jpg"/><Relationship Id="rId8" Type="http://schemas.openxmlformats.org/officeDocument/2006/relationships/image" Target="../media/image6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77.jpg"/><Relationship Id="rId7" Type="http://schemas.openxmlformats.org/officeDocument/2006/relationships/image" Target="../media/image42.jpg"/><Relationship Id="rId8" Type="http://schemas.openxmlformats.org/officeDocument/2006/relationships/image" Target="../media/image10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47.jpg"/><Relationship Id="rId7" Type="http://schemas.openxmlformats.org/officeDocument/2006/relationships/image" Target="../media/image50.jpg"/><Relationship Id="rId8" Type="http://schemas.openxmlformats.org/officeDocument/2006/relationships/image" Target="../media/image5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7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7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10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78.jpg"/><Relationship Id="rId7" Type="http://schemas.openxmlformats.org/officeDocument/2006/relationships/image" Target="../media/image9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1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84.jpg"/><Relationship Id="rId7" Type="http://schemas.openxmlformats.org/officeDocument/2006/relationships/image" Target="../media/image1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2.jpg"/><Relationship Id="rId4" Type="http://schemas.openxmlformats.org/officeDocument/2006/relationships/image" Target="../media/image11.jpg"/><Relationship Id="rId9" Type="http://schemas.openxmlformats.org/officeDocument/2006/relationships/image" Target="../media/image112.jpg"/><Relationship Id="rId5" Type="http://schemas.openxmlformats.org/officeDocument/2006/relationships/image" Target="../media/image20.jpg"/><Relationship Id="rId6" Type="http://schemas.openxmlformats.org/officeDocument/2006/relationships/image" Target="../media/image93.jpg"/><Relationship Id="rId7" Type="http://schemas.openxmlformats.org/officeDocument/2006/relationships/image" Target="../media/image104.jpg"/><Relationship Id="rId8" Type="http://schemas.openxmlformats.org/officeDocument/2006/relationships/image" Target="../media/image1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107.jpg"/><Relationship Id="rId7" Type="http://schemas.openxmlformats.org/officeDocument/2006/relationships/image" Target="../media/image1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113.jpg"/><Relationship Id="rId7" Type="http://schemas.openxmlformats.org/officeDocument/2006/relationships/image" Target="../media/image10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1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117.jpg"/><Relationship Id="rId7" Type="http://schemas.openxmlformats.org/officeDocument/2006/relationships/image" Target="../media/image11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 Id="rId6" Type="http://schemas.openxmlformats.org/officeDocument/2006/relationships/image" Target="../media/image120.jpg"/><Relationship Id="rId7" Type="http://schemas.openxmlformats.org/officeDocument/2006/relationships/image" Target="../media/image119.png"/><Relationship Id="rId8" Type="http://schemas.openxmlformats.org/officeDocument/2006/relationships/image" Target="../media/image1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2.jpg"/><Relationship Id="rId4" Type="http://schemas.openxmlformats.org/officeDocument/2006/relationships/image" Target="../media/image11.jpg"/><Relationship Id="rId5"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pic>
        <p:nvPicPr>
          <p:cNvPr descr="img/motif.jpg" id="16" name="Google Shape;16;p3"/>
          <p:cNvPicPr preferRelativeResize="0"/>
          <p:nvPr/>
        </p:nvPicPr>
        <p:blipFill rotWithShape="1">
          <a:blip r:embed="rId3">
            <a:alphaModFix/>
          </a:blip>
          <a:srcRect b="0" l="0" r="0" t="0"/>
          <a:stretch/>
        </p:blipFill>
        <p:spPr>
          <a:xfrm>
            <a:off x="685800" y="960120"/>
            <a:ext cx="1051560" cy="1014755"/>
          </a:xfrm>
          <a:prstGeom prst="rect">
            <a:avLst/>
          </a:prstGeom>
          <a:noFill/>
          <a:ln>
            <a:noFill/>
          </a:ln>
        </p:spPr>
      </p:pic>
      <p:pic>
        <p:nvPicPr>
          <p:cNvPr descr="img/rule.jpg" id="17" name="Google Shape;17;p3"/>
          <p:cNvPicPr preferRelativeResize="0"/>
          <p:nvPr/>
        </p:nvPicPr>
        <p:blipFill rotWithShape="1">
          <a:blip r:embed="rId4">
            <a:alphaModFix/>
          </a:blip>
          <a:srcRect b="0" l="0" r="0" t="0"/>
          <a:stretch/>
        </p:blipFill>
        <p:spPr>
          <a:xfrm>
            <a:off x="1728216" y="1729305"/>
            <a:ext cx="9692640" cy="28346"/>
          </a:xfrm>
          <a:prstGeom prst="rect">
            <a:avLst/>
          </a:prstGeom>
          <a:noFill/>
          <a:ln>
            <a:noFill/>
          </a:ln>
        </p:spPr>
      </p:pic>
      <p:pic>
        <p:nvPicPr>
          <p:cNvPr descr="img/logo.jpg" id="18" name="Google Shape;18;p3"/>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9" name="Google Shape;19;p3"/>
          <p:cNvSpPr txBox="1"/>
          <p:nvPr/>
        </p:nvSpPr>
        <p:spPr>
          <a:xfrm>
            <a:off x="914400" y="2788920"/>
            <a:ext cx="10360152"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99"/>
              </a:buClr>
              <a:buSzPts val="4400"/>
              <a:buFont typeface="Arial"/>
              <a:buNone/>
            </a:pPr>
            <a:r>
              <a:rPr b="1" i="0" lang="en-US" sz="4400" u="none" cap="none" strike="noStrike">
                <a:solidFill>
                  <a:srgbClr val="333399"/>
                </a:solidFill>
                <a:latin typeface="Arial"/>
                <a:ea typeface="Arial"/>
                <a:cs typeface="Arial"/>
                <a:sym typeface="Arial"/>
              </a:rPr>
              <a:t>Radio and Antenna Systems</a:t>
            </a:r>
            <a:endParaRPr b="0" i="0" sz="4400" u="none" cap="none" strike="noStrike">
              <a:solidFill>
                <a:schemeClr val="dk1"/>
              </a:solidFill>
              <a:latin typeface="Calibri"/>
              <a:ea typeface="Calibri"/>
              <a:cs typeface="Calibri"/>
              <a:sym typeface="Calibri"/>
            </a:endParaRPr>
          </a:p>
        </p:txBody>
      </p:sp>
      <p:sp>
        <p:nvSpPr>
          <p:cNvPr id="20" name="Google Shape;20;p3"/>
          <p:cNvSpPr txBox="1"/>
          <p:nvPr/>
        </p:nvSpPr>
        <p:spPr>
          <a:xfrm>
            <a:off x="914400" y="3794760"/>
            <a:ext cx="10360152"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rgbClr val="808080"/>
              </a:buClr>
              <a:buSzPts val="2400"/>
              <a:buFont typeface="Arial"/>
              <a:buNone/>
            </a:pPr>
            <a:r>
              <a:rPr b="1" lang="en-US" sz="2400">
                <a:solidFill>
                  <a:srgbClr val="808080"/>
                </a:solidFill>
              </a:rPr>
              <a:t>Ryan Herbst, N6AMQ</a:t>
            </a:r>
            <a:endParaRPr b="1" sz="2400">
              <a:solidFill>
                <a:srgbClr val="808080"/>
              </a:solidFill>
            </a:endParaRPr>
          </a:p>
          <a:p>
            <a:pPr indent="0" lvl="0" marL="0" marR="0" rtl="0" algn="ctr">
              <a:lnSpc>
                <a:spcPct val="115000"/>
              </a:lnSpc>
              <a:spcBef>
                <a:spcPts val="0"/>
              </a:spcBef>
              <a:spcAft>
                <a:spcPts val="0"/>
              </a:spcAft>
              <a:buClr>
                <a:srgbClr val="808080"/>
              </a:buClr>
              <a:buSzPts val="2400"/>
              <a:buFont typeface="Arial"/>
              <a:buNone/>
            </a:pPr>
            <a:r>
              <a:rPr b="1" i="0" lang="en-US" sz="2400" u="none" cap="none" strike="noStrike">
                <a:solidFill>
                  <a:srgbClr val="808080"/>
                </a:solidFill>
                <a:latin typeface="Arial"/>
                <a:ea typeface="Arial"/>
                <a:cs typeface="Arial"/>
                <a:sym typeface="Arial"/>
              </a:rPr>
              <a:t>Robert (Bob) Lombaerde, WB6WGM</a:t>
            </a:r>
            <a:endParaRPr b="0" i="0" sz="2400" u="none" cap="none" strike="noStrike">
              <a:solidFill>
                <a:schemeClr val="dk1"/>
              </a:solidFill>
              <a:latin typeface="Calibri"/>
              <a:ea typeface="Calibri"/>
              <a:cs typeface="Calibri"/>
              <a:sym typeface="Calibri"/>
            </a:endParaRPr>
          </a:p>
          <a:p>
            <a:pPr indent="0" lvl="0" marL="0" marR="0" rtl="0" algn="ctr">
              <a:lnSpc>
                <a:spcPct val="115000"/>
              </a:lnSpc>
              <a:spcBef>
                <a:spcPts val="0"/>
              </a:spcBef>
              <a:spcAft>
                <a:spcPts val="0"/>
              </a:spcAft>
              <a:buClr>
                <a:srgbClr val="808080"/>
              </a:buClr>
              <a:buSzPts val="2400"/>
              <a:buFont typeface="Arial"/>
              <a:buNone/>
            </a:pPr>
            <a:r>
              <a:rPr b="1" lang="en-US" sz="2400">
                <a:solidFill>
                  <a:srgbClr val="808080"/>
                </a:solidFill>
              </a:rPr>
              <a:t>17</a:t>
            </a:r>
            <a:r>
              <a:rPr b="1" i="0" lang="en-US" sz="2400" u="none" cap="none" strike="noStrike">
                <a:solidFill>
                  <a:srgbClr val="808080"/>
                </a:solidFill>
                <a:latin typeface="Arial"/>
                <a:ea typeface="Arial"/>
                <a:cs typeface="Arial"/>
                <a:sym typeface="Arial"/>
              </a:rPr>
              <a:t> </a:t>
            </a:r>
            <a:r>
              <a:rPr b="1" lang="en-US" sz="2400">
                <a:solidFill>
                  <a:srgbClr val="808080"/>
                </a:solidFill>
              </a:rPr>
              <a:t>September</a:t>
            </a:r>
            <a:r>
              <a:rPr b="1" i="0" lang="en-US" sz="2400" u="none" cap="none" strike="noStrike">
                <a:solidFill>
                  <a:srgbClr val="808080"/>
                </a:solidFill>
                <a:latin typeface="Arial"/>
                <a:ea typeface="Arial"/>
                <a:cs typeface="Arial"/>
                <a:sym typeface="Arial"/>
              </a:rPr>
              <a:t> 202</a:t>
            </a:r>
            <a:r>
              <a:rPr b="1" lang="en-US" sz="2400">
                <a:solidFill>
                  <a:srgbClr val="808080"/>
                </a:solidFill>
              </a:rPr>
              <a:t>6</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 name="Shape 25"/>
        <p:cNvGrpSpPr/>
        <p:nvPr/>
      </p:nvGrpSpPr>
      <p:grpSpPr>
        <a:xfrm>
          <a:off x="0" y="0"/>
          <a:ext cx="0" cy="0"/>
          <a:chOff x="0" y="0"/>
          <a:chExt cx="0" cy="0"/>
        </a:xfrm>
      </p:grpSpPr>
      <p:pic>
        <p:nvPicPr>
          <p:cNvPr descr="img/motif.jpg" id="26" name="Google Shape;26;p4"/>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7" name="Google Shape;27;p4"/>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8" name="Google Shape;28;p4"/>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9" name="Google Shape;29;p4"/>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Presentation Outline (needs update)</a:t>
            </a:r>
            <a:endParaRPr b="0" i="0" sz="3200" u="none" cap="none" strike="noStrike">
              <a:solidFill>
                <a:schemeClr val="dk1"/>
              </a:solidFill>
              <a:latin typeface="Calibri"/>
              <a:ea typeface="Calibri"/>
              <a:cs typeface="Calibri"/>
              <a:sym typeface="Calibri"/>
            </a:endParaRPr>
          </a:p>
        </p:txBody>
      </p:sp>
      <p:sp>
        <p:nvSpPr>
          <p:cNvPr id="30" name="Google Shape;30;p4"/>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400"/>
              <a:buFont typeface="Arial"/>
              <a:buChar char="•"/>
            </a:pPr>
            <a:r>
              <a:rPr lang="en-US" sz="2400"/>
              <a:t>Wavelength, resonance, and SWR</a:t>
            </a:r>
            <a:endParaRPr sz="2400"/>
          </a:p>
          <a:p>
            <a:pPr indent="0" lvl="0" marL="457200" marR="0" rtl="0" algn="l">
              <a:lnSpc>
                <a:spcPct val="105000"/>
              </a:lnSpc>
              <a:spcBef>
                <a:spcPts val="0"/>
              </a:spcBef>
              <a:spcAft>
                <a:spcPts val="0"/>
              </a:spcAft>
              <a:buNone/>
            </a:pPr>
            <a:r>
              <a:t/>
            </a:r>
            <a:endParaRPr sz="2400"/>
          </a:p>
          <a:p>
            <a:pPr indent="-342900" lvl="0" marL="342900" marR="0" rtl="0" algn="l">
              <a:lnSpc>
                <a:spcPct val="105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HTs and attached antennas</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Mobile operation</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Home base stations</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Q &amp; A</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pic>
        <p:nvPicPr>
          <p:cNvPr descr="img/motif.jpg" id="36" name="Google Shape;36;p5"/>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7" name="Google Shape;37;p5"/>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8" name="Google Shape;38;p5"/>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9" name="Google Shape;39;p5"/>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How long is an RF cycle ?</a:t>
            </a:r>
            <a:endParaRPr b="0" i="0" sz="3200" u="none" cap="none" strike="noStrike">
              <a:solidFill>
                <a:schemeClr val="dk1"/>
              </a:solidFill>
              <a:latin typeface="Calibri"/>
              <a:ea typeface="Calibri"/>
              <a:cs typeface="Calibri"/>
              <a:sym typeface="Calibri"/>
            </a:endParaRPr>
          </a:p>
        </p:txBody>
      </p:sp>
      <p:sp>
        <p:nvSpPr>
          <p:cNvPr id="40" name="Google Shape;40;p5"/>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Speed of light   299,792,458 meters/sec</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Frequency is 146.445 MHz (Mcycles/sec)</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Length 1 cycle = m/s / c/s = meters/cycle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pic>
        <p:nvPicPr>
          <p:cNvPr descr="img/motif.jpg" id="46" name="Google Shape;46;p6"/>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47" name="Google Shape;47;p6"/>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48" name="Google Shape;48;p6"/>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49" name="Google Shape;49;p6"/>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Let’s simplify the math</a:t>
            </a:r>
            <a:endParaRPr b="0" i="0" sz="3200" u="none" cap="none" strike="noStrike">
              <a:solidFill>
                <a:schemeClr val="dk1"/>
              </a:solidFill>
              <a:latin typeface="Calibri"/>
              <a:ea typeface="Calibri"/>
              <a:cs typeface="Calibri"/>
              <a:sym typeface="Calibri"/>
            </a:endParaRPr>
          </a:p>
        </p:txBody>
      </p:sp>
      <p:sp>
        <p:nvSpPr>
          <p:cNvPr id="50" name="Google Shape;50;p6"/>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Speed of light = 300,000,000 meters/sec</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Frequency is 150 MHz (Mcycles/sec)</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Length 1 cycle = m/s / c/s = meters/cycle</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300,000,000 / 150,000,000 = 2 meters</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30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2m </a:t>
            </a:r>
            <a:r>
              <a:rPr lang="en-US" sz="2400"/>
              <a:t>@ 146.445Mhz </a:t>
            </a:r>
            <a:r>
              <a:rPr b="0" i="0" lang="en-US" sz="2400" u="none" cap="none" strike="noStrike">
                <a:solidFill>
                  <a:srgbClr val="000000"/>
                </a:solidFill>
                <a:latin typeface="Arial"/>
                <a:ea typeface="Arial"/>
                <a:cs typeface="Arial"/>
                <a:sym typeface="Arial"/>
              </a:rPr>
              <a:t>= 80.5958 inches = length of 1 cycle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pic>
        <p:nvPicPr>
          <p:cNvPr descr="img/motif.jpg" id="56" name="Google Shape;56;p7"/>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57" name="Google Shape;57;p7"/>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58" name="Google Shape;58;p7"/>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59" name="Google Shape;59;p7"/>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100" u="none" cap="none" strike="noStrike">
                <a:solidFill>
                  <a:srgbClr val="333399"/>
                </a:solidFill>
                <a:latin typeface="Arial"/>
                <a:ea typeface="Arial"/>
                <a:cs typeface="Arial"/>
                <a:sym typeface="Arial"/>
              </a:rPr>
              <a:t>Half wave dipole, the standard resonant antenna</a:t>
            </a:r>
            <a:endParaRPr b="0" i="0" sz="3100" u="none" cap="none" strike="noStrike">
              <a:solidFill>
                <a:schemeClr val="dk1"/>
              </a:solidFill>
              <a:latin typeface="Calibri"/>
              <a:ea typeface="Calibri"/>
              <a:cs typeface="Calibri"/>
              <a:sym typeface="Calibri"/>
            </a:endParaRPr>
          </a:p>
        </p:txBody>
      </p:sp>
      <p:sp>
        <p:nvSpPr>
          <p:cNvPr id="60" name="Google Shape;60;p7"/>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Half wave at 2 meters is ~40 inches</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Quarter wave at 2 meters is ~20 inches</a:t>
            </a:r>
            <a:endParaRPr b="0" i="0" sz="2400" u="none" cap="none" strike="noStrike">
              <a:solidFill>
                <a:schemeClr val="dk1"/>
              </a:solidFill>
              <a:latin typeface="Calibri"/>
              <a:ea typeface="Calibri"/>
              <a:cs typeface="Calibri"/>
              <a:sym typeface="Calibri"/>
            </a:endParaRPr>
          </a:p>
        </p:txBody>
      </p:sp>
      <p:pic>
        <p:nvPicPr>
          <p:cNvPr descr="img/p05_1.jpg" id="61" name="Google Shape;61;p7"/>
          <p:cNvPicPr preferRelativeResize="0"/>
          <p:nvPr/>
        </p:nvPicPr>
        <p:blipFill rotWithShape="1">
          <a:blip r:embed="rId6">
            <a:alphaModFix/>
          </a:blip>
          <a:srcRect b="0" l="0" r="0" t="0"/>
          <a:stretch/>
        </p:blipFill>
        <p:spPr>
          <a:xfrm>
            <a:off x="1143000" y="2958362"/>
            <a:ext cx="4846320" cy="3090116"/>
          </a:xfrm>
          <a:prstGeom prst="rect">
            <a:avLst/>
          </a:prstGeom>
          <a:noFill/>
          <a:ln>
            <a:noFill/>
          </a:ln>
        </p:spPr>
      </p:pic>
      <p:pic>
        <p:nvPicPr>
          <p:cNvPr descr="img/p05_0.jpg" id="62" name="Google Shape;62;p7"/>
          <p:cNvPicPr preferRelativeResize="0"/>
          <p:nvPr/>
        </p:nvPicPr>
        <p:blipFill rotWithShape="1">
          <a:blip r:embed="rId7">
            <a:alphaModFix/>
          </a:blip>
          <a:srcRect b="0" l="0" r="0" t="0"/>
          <a:stretch/>
        </p:blipFill>
        <p:spPr>
          <a:xfrm>
            <a:off x="7427147" y="2743200"/>
            <a:ext cx="2244986" cy="352044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pic>
        <p:nvPicPr>
          <p:cNvPr descr="img/motif.jpg" id="68" name="Google Shape;68;p8"/>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69" name="Google Shape;69;p8"/>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70" name="Google Shape;70;p8"/>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71" name="Google Shape;71;p8"/>
          <p:cNvSpPr txBox="1"/>
          <p:nvPr/>
        </p:nvSpPr>
        <p:spPr>
          <a:xfrm>
            <a:off x="1444752" y="54864"/>
            <a:ext cx="9235500" cy="9327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What antenna resonance really means</a:t>
            </a:r>
            <a:endParaRPr b="0" i="0" sz="3200" u="none" cap="none" strike="noStrike">
              <a:solidFill>
                <a:schemeClr val="dk1"/>
              </a:solidFill>
              <a:latin typeface="Calibri"/>
              <a:ea typeface="Calibri"/>
              <a:cs typeface="Calibri"/>
              <a:sym typeface="Calibri"/>
            </a:endParaRPr>
          </a:p>
        </p:txBody>
      </p:sp>
      <p:sp>
        <p:nvSpPr>
          <p:cNvPr id="72" name="Google Shape;72;p8"/>
          <p:cNvSpPr txBox="1"/>
          <p:nvPr/>
        </p:nvSpPr>
        <p:spPr>
          <a:xfrm>
            <a:off x="960120" y="1645920"/>
            <a:ext cx="6172200" cy="4480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Every antenna has one length that matches one frequency, the way a tuning fork rings at one note</a:t>
            </a:r>
            <a:endParaRPr b="0" i="0" sz="18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Push a swing in rhythm and it climbs with no extra effort. A resonant antenna accepts power the same easy way</a:t>
            </a:r>
            <a:endParaRPr b="0" i="0" sz="18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Right length and the power goes out. Wrong length and the radio and the antenna fight each other</a:t>
            </a:r>
            <a:endParaRPr b="0" i="0" sz="18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The stubby antenna on an HT is a deliberate compromise. Coils inside make it act longer, and you pay in efficiency</a:t>
            </a:r>
            <a:endParaRPr b="0" i="0" sz="1800" u="none" cap="none" strike="noStrike">
              <a:solidFill>
                <a:schemeClr val="dk1"/>
              </a:solidFill>
              <a:latin typeface="Calibri"/>
              <a:ea typeface="Calibri"/>
              <a:cs typeface="Calibri"/>
              <a:sym typeface="Calibri"/>
            </a:endParaRPr>
          </a:p>
        </p:txBody>
      </p:sp>
      <p:sp>
        <p:nvSpPr>
          <p:cNvPr id="73" name="Google Shape;73;p8"/>
          <p:cNvSpPr txBox="1"/>
          <p:nvPr/>
        </p:nvSpPr>
        <p:spPr>
          <a:xfrm>
            <a:off x="7360920" y="2057400"/>
            <a:ext cx="40233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08080"/>
              </a:buClr>
              <a:buSzPts val="1500"/>
              <a:buFont typeface="Arial"/>
              <a:buNone/>
            </a:pPr>
            <a:r>
              <a:rPr b="0" i="1" lang="en-US" sz="1500" u="none" cap="none" strike="noStrike">
                <a:solidFill>
                  <a:srgbClr val="808080"/>
                </a:solidFill>
                <a:latin typeface="Arial"/>
                <a:ea typeface="Arial"/>
                <a:cs typeface="Arial"/>
                <a:sym typeface="Arial"/>
              </a:rPr>
              <a:t>One band, three lengths</a:t>
            </a:r>
            <a:endParaRPr b="0" i="0" sz="1500" u="none" cap="none" strike="noStrike">
              <a:solidFill>
                <a:schemeClr val="dk1"/>
              </a:solidFill>
              <a:latin typeface="Calibri"/>
              <a:ea typeface="Calibri"/>
              <a:cs typeface="Calibri"/>
              <a:sym typeface="Calibri"/>
            </a:endParaRPr>
          </a:p>
        </p:txBody>
      </p:sp>
      <p:sp>
        <p:nvSpPr>
          <p:cNvPr id="74" name="Google Shape;74;p8"/>
          <p:cNvSpPr/>
          <p:nvPr/>
        </p:nvSpPr>
        <p:spPr>
          <a:xfrm>
            <a:off x="8092440" y="4572000"/>
            <a:ext cx="183000" cy="960000"/>
          </a:xfrm>
          <a:prstGeom prst="rect">
            <a:avLst/>
          </a:prstGeom>
          <a:solidFill>
            <a:srgbClr val="A6A6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txBox="1"/>
          <p:nvPr/>
        </p:nvSpPr>
        <p:spPr>
          <a:xfrm>
            <a:off x="7543800" y="5623560"/>
            <a:ext cx="12801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300"/>
              <a:buFont typeface="Arial"/>
              <a:buNone/>
            </a:pPr>
            <a:r>
              <a:rPr b="0" i="0" lang="en-US" sz="1300" u="none" cap="none" strike="noStrike">
                <a:solidFill>
                  <a:srgbClr val="595959"/>
                </a:solidFill>
                <a:latin typeface="Arial"/>
                <a:ea typeface="Arial"/>
                <a:cs typeface="Arial"/>
                <a:sym typeface="Arial"/>
              </a:rPr>
              <a:t>Too short</a:t>
            </a:r>
            <a:endParaRPr b="0" i="0" sz="1300" u="none" cap="none" strike="noStrike">
              <a:solidFill>
                <a:schemeClr val="dk1"/>
              </a:solidFill>
              <a:latin typeface="Calibri"/>
              <a:ea typeface="Calibri"/>
              <a:cs typeface="Calibri"/>
              <a:sym typeface="Calibri"/>
            </a:endParaRPr>
          </a:p>
        </p:txBody>
      </p:sp>
      <p:sp>
        <p:nvSpPr>
          <p:cNvPr id="76" name="Google Shape;76;p8"/>
          <p:cNvSpPr/>
          <p:nvPr/>
        </p:nvSpPr>
        <p:spPr>
          <a:xfrm>
            <a:off x="9281160" y="3474720"/>
            <a:ext cx="183000" cy="2057400"/>
          </a:xfrm>
          <a:prstGeom prst="rect">
            <a:avLst/>
          </a:prstGeom>
          <a:solidFill>
            <a:srgbClr val="3333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txBox="1"/>
          <p:nvPr/>
        </p:nvSpPr>
        <p:spPr>
          <a:xfrm>
            <a:off x="8732520" y="5623560"/>
            <a:ext cx="12801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33399"/>
              </a:buClr>
              <a:buSzPts val="1300"/>
              <a:buFont typeface="Arial"/>
              <a:buNone/>
            </a:pPr>
            <a:r>
              <a:rPr b="1" i="0" lang="en-US" sz="1300" u="none" cap="none" strike="noStrike">
                <a:solidFill>
                  <a:srgbClr val="333399"/>
                </a:solidFill>
                <a:latin typeface="Arial"/>
                <a:ea typeface="Arial"/>
                <a:cs typeface="Arial"/>
                <a:sym typeface="Arial"/>
              </a:rPr>
              <a:t>Resonant</a:t>
            </a:r>
            <a:endParaRPr b="0" i="0" sz="1300" u="none" cap="none" strike="noStrike">
              <a:solidFill>
                <a:schemeClr val="dk1"/>
              </a:solidFill>
              <a:latin typeface="Calibri"/>
              <a:ea typeface="Calibri"/>
              <a:cs typeface="Calibri"/>
              <a:sym typeface="Calibri"/>
            </a:endParaRPr>
          </a:p>
        </p:txBody>
      </p:sp>
      <p:sp>
        <p:nvSpPr>
          <p:cNvPr id="78" name="Google Shape;78;p8"/>
          <p:cNvSpPr/>
          <p:nvPr/>
        </p:nvSpPr>
        <p:spPr>
          <a:xfrm>
            <a:off x="10469880" y="2834640"/>
            <a:ext cx="183000" cy="2697600"/>
          </a:xfrm>
          <a:prstGeom prst="rect">
            <a:avLst/>
          </a:prstGeom>
          <a:solidFill>
            <a:srgbClr val="A6A6A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txBox="1"/>
          <p:nvPr/>
        </p:nvSpPr>
        <p:spPr>
          <a:xfrm>
            <a:off x="9921240" y="5623560"/>
            <a:ext cx="1280100" cy="29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300"/>
              <a:buFont typeface="Arial"/>
              <a:buNone/>
            </a:pPr>
            <a:r>
              <a:rPr b="0" i="0" lang="en-US" sz="1300" u="none" cap="none" strike="noStrike">
                <a:solidFill>
                  <a:srgbClr val="595959"/>
                </a:solidFill>
                <a:latin typeface="Arial"/>
                <a:ea typeface="Arial"/>
                <a:cs typeface="Arial"/>
                <a:sym typeface="Arial"/>
              </a:rPr>
              <a:t>Too long</a:t>
            </a:r>
            <a:endParaRPr b="0" i="0" sz="1300" u="none" cap="none" strike="noStrike">
              <a:solidFill>
                <a:schemeClr val="dk1"/>
              </a:solidFill>
              <a:latin typeface="Calibri"/>
              <a:ea typeface="Calibri"/>
              <a:cs typeface="Calibri"/>
              <a:sym typeface="Calibri"/>
            </a:endParaRPr>
          </a:p>
        </p:txBody>
      </p:sp>
      <p:cxnSp>
        <p:nvCxnSpPr>
          <p:cNvPr id="80" name="Google Shape;80;p8"/>
          <p:cNvCxnSpPr/>
          <p:nvPr/>
        </p:nvCxnSpPr>
        <p:spPr>
          <a:xfrm>
            <a:off x="7452360" y="5532120"/>
            <a:ext cx="3886200" cy="0"/>
          </a:xfrm>
          <a:prstGeom prst="straightConnector1">
            <a:avLst/>
          </a:prstGeom>
          <a:noFill/>
          <a:ln cap="flat" cmpd="sng" w="19050">
            <a:solidFill>
              <a:srgbClr val="595959"/>
            </a:solidFill>
            <a:prstDash val="solid"/>
            <a:round/>
            <a:headEnd len="sm" w="sm" type="none"/>
            <a:tailEnd len="sm" w="sm" type="none"/>
          </a:ln>
        </p:spPr>
      </p:cxnSp>
      <p:sp>
        <p:nvSpPr>
          <p:cNvPr id="81" name="Google Shape;81;p8"/>
          <p:cNvSpPr txBox="1"/>
          <p:nvPr/>
        </p:nvSpPr>
        <p:spPr>
          <a:xfrm>
            <a:off x="7360920" y="5989320"/>
            <a:ext cx="40692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08080"/>
              </a:buClr>
              <a:buSzPts val="1300"/>
              <a:buFont typeface="Arial"/>
              <a:buNone/>
            </a:pPr>
            <a:r>
              <a:rPr b="0" i="0" lang="en-US" sz="1300" u="none" cap="none" strike="noStrike">
                <a:solidFill>
                  <a:srgbClr val="808080"/>
                </a:solidFill>
                <a:latin typeface="Arial"/>
                <a:ea typeface="Arial"/>
                <a:cs typeface="Arial"/>
                <a:sym typeface="Arial"/>
              </a:rPr>
              <a:t>Longer is not automatically better. Only the resonant length is an easy load for the radio.</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descr="img/motif.jpg" id="87" name="Google Shape;87;p9"/>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88" name="Google Shape;88;p9"/>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89" name="Google Shape;89;p9"/>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90" name="Google Shape;90;p9"/>
          <p:cNvSpPr txBox="1"/>
          <p:nvPr/>
        </p:nvSpPr>
        <p:spPr>
          <a:xfrm>
            <a:off x="1444752" y="54864"/>
            <a:ext cx="9235500" cy="9327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000"/>
              <a:buFont typeface="Arial"/>
              <a:buNone/>
            </a:pPr>
            <a:r>
              <a:rPr b="1" i="0" lang="en-US" sz="3000" u="none" cap="none" strike="noStrike">
                <a:solidFill>
                  <a:srgbClr val="333399"/>
                </a:solidFill>
                <a:latin typeface="Arial"/>
                <a:ea typeface="Arial"/>
                <a:cs typeface="Arial"/>
                <a:sym typeface="Arial"/>
              </a:rPr>
              <a:t>SWR: is your power actually getting out?</a:t>
            </a:r>
            <a:endParaRPr b="0" i="0" sz="3000" u="none" cap="none" strike="noStrike">
              <a:solidFill>
                <a:schemeClr val="dk1"/>
              </a:solidFill>
              <a:latin typeface="Calibri"/>
              <a:ea typeface="Calibri"/>
              <a:cs typeface="Calibri"/>
              <a:sym typeface="Calibri"/>
            </a:endParaRPr>
          </a:p>
        </p:txBody>
      </p:sp>
      <p:sp>
        <p:nvSpPr>
          <p:cNvPr id="91" name="Google Shape;91;p9"/>
          <p:cNvSpPr txBox="1"/>
          <p:nvPr/>
        </p:nvSpPr>
        <p:spPr>
          <a:xfrm>
            <a:off x="960120" y="1609344"/>
            <a:ext cx="10332600" cy="2331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SWR tells you how much of your transmit power the antenna accepts. What it will not accept comes back down the coax</a:t>
            </a:r>
            <a:endParaRPr b="0" i="0" sz="17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A modern radio protects itself by turning its power down, so bad SWR shows up as people simply not hearing you</a:t>
            </a:r>
            <a:endParaRPr b="0" i="0" sz="17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Common causes: an antenna cut for the wrong band, a loose or corroded connector, water in the coax, a mag mount on a roof that is not metal (see later slides)</a:t>
            </a:r>
            <a:endParaRPr b="0" i="0" sz="17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Check it with an SWR meter or antenna analyzer before the event, not during it</a:t>
            </a:r>
            <a:endParaRPr b="0" i="0" sz="1700" u="none" cap="none" strike="noStrike">
              <a:solidFill>
                <a:schemeClr val="dk1"/>
              </a:solidFill>
              <a:latin typeface="Calibri"/>
              <a:ea typeface="Calibri"/>
              <a:cs typeface="Calibri"/>
              <a:sym typeface="Calibri"/>
            </a:endParaRPr>
          </a:p>
        </p:txBody>
      </p:sp>
      <p:graphicFrame>
        <p:nvGraphicFramePr>
          <p:cNvPr id="92" name="Google Shape;92;p9"/>
          <p:cNvGraphicFramePr/>
          <p:nvPr/>
        </p:nvGraphicFramePr>
        <p:xfrm>
          <a:off x="1325880" y="4279392"/>
          <a:ext cx="3000000" cy="3000000"/>
        </p:xfrm>
        <a:graphic>
          <a:graphicData uri="http://schemas.openxmlformats.org/drawingml/2006/table">
            <a:tbl>
              <a:tblPr>
                <a:noFill/>
                <a:tableStyleId>{824FA63A-E5B4-49AE-9E9E-DA4356EF4F8F}</a:tableStyleId>
              </a:tblPr>
              <a:tblGrid>
                <a:gridCol w="1463050"/>
                <a:gridCol w="2560325"/>
                <a:gridCol w="5486400"/>
              </a:tblGrid>
              <a:tr h="342900">
                <a:tc>
                  <a:txBody>
                    <a:bodyPr/>
                    <a:lstStyle/>
                    <a:p>
                      <a:pPr indent="0" lvl="0" marL="0" marR="0" rtl="0" algn="l">
                        <a:spcBef>
                          <a:spcPts val="0"/>
                        </a:spcBef>
                        <a:spcAft>
                          <a:spcPts val="0"/>
                        </a:spcAft>
                        <a:buClr>
                          <a:srgbClr val="FFFFFF"/>
                        </a:buClr>
                        <a:buSzPts val="1600"/>
                        <a:buFont typeface="Arial"/>
                        <a:buNone/>
                      </a:pPr>
                      <a:r>
                        <a:rPr b="1" lang="en-US" sz="1600" u="none" cap="none" strike="noStrike">
                          <a:solidFill>
                            <a:srgbClr val="FFFFFF"/>
                          </a:solidFill>
                          <a:latin typeface="Arial"/>
                          <a:ea typeface="Arial"/>
                          <a:cs typeface="Arial"/>
                          <a:sym typeface="Arial"/>
                        </a:rPr>
                        <a:t>SWR</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333399"/>
                    </a:solidFill>
                  </a:tcPr>
                </a:tc>
                <a:tc>
                  <a:txBody>
                    <a:bodyPr/>
                    <a:lstStyle/>
                    <a:p>
                      <a:pPr indent="0" lvl="0" marL="0" marR="0" rtl="0" algn="l">
                        <a:spcBef>
                          <a:spcPts val="0"/>
                        </a:spcBef>
                        <a:spcAft>
                          <a:spcPts val="0"/>
                        </a:spcAft>
                        <a:buClr>
                          <a:srgbClr val="FFFFFF"/>
                        </a:buClr>
                        <a:buSzPts val="1600"/>
                        <a:buFont typeface="Arial"/>
                        <a:buNone/>
                      </a:pPr>
                      <a:r>
                        <a:rPr b="1" lang="en-US" sz="1600" u="none" cap="none" strike="noStrike">
                          <a:solidFill>
                            <a:srgbClr val="FFFFFF"/>
                          </a:solidFill>
                          <a:latin typeface="Arial"/>
                          <a:ea typeface="Arial"/>
                          <a:cs typeface="Arial"/>
                          <a:sym typeface="Arial"/>
                        </a:rPr>
                        <a:t>Power that comes back</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333399"/>
                    </a:solidFill>
                  </a:tcPr>
                </a:tc>
                <a:tc>
                  <a:txBody>
                    <a:bodyPr/>
                    <a:lstStyle/>
                    <a:p>
                      <a:pPr indent="0" lvl="0" marL="0" marR="0" rtl="0" algn="l">
                        <a:spcBef>
                          <a:spcPts val="0"/>
                        </a:spcBef>
                        <a:spcAft>
                          <a:spcPts val="0"/>
                        </a:spcAft>
                        <a:buClr>
                          <a:srgbClr val="FFFFFF"/>
                        </a:buClr>
                        <a:buSzPts val="1600"/>
                        <a:buFont typeface="Arial"/>
                        <a:buNone/>
                      </a:pPr>
                      <a:r>
                        <a:rPr b="1" lang="en-US" sz="1600" u="none" cap="none" strike="noStrike">
                          <a:solidFill>
                            <a:srgbClr val="FFFFFF"/>
                          </a:solidFill>
                          <a:latin typeface="Arial"/>
                          <a:ea typeface="Arial"/>
                          <a:cs typeface="Arial"/>
                          <a:sym typeface="Arial"/>
                        </a:rPr>
                        <a:t>What to do about it</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333399"/>
                    </a:solidFill>
                  </a:tcPr>
                </a:tc>
              </a:tr>
              <a:tr h="342900">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1.0 : 1</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none</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Perfect, and almost never seen in the real world</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r h="342900">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1.5 : 1</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about 4%</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Very good. Nothing to fix</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r h="342900">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2.0 : 1</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about 11%</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Fine for voice on 2 meters and 70 cm</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r h="342900">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3.0 : 1</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about 25%</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Check the antenna, the coax and the connectors</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r h="342900">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5.0 : 1</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about 44%</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1600"/>
                        <a:buFont typeface="Arial"/>
                        <a:buNone/>
                      </a:pPr>
                      <a:r>
                        <a:rPr lang="en-US" sz="1600" u="none" cap="none" strike="noStrike">
                          <a:solidFill>
                            <a:srgbClr val="000000"/>
                          </a:solidFill>
                          <a:latin typeface="Arial"/>
                          <a:ea typeface="Arial"/>
                          <a:cs typeface="Arial"/>
                          <a:sym typeface="Arial"/>
                        </a:rPr>
                        <a:t>Stop transmitting and find the fault</a:t>
                      </a:r>
                      <a:endParaRPr sz="16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descr="img/motif.jpg" id="98" name="Google Shape;98;p10"/>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99" name="Google Shape;99;p10"/>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00" name="Google Shape;100;p10"/>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01" name="Google Shape;101;p10"/>
          <p:cNvSpPr txBox="1"/>
          <p:nvPr/>
        </p:nvSpPr>
        <p:spPr>
          <a:xfrm>
            <a:off x="1444752" y="54864"/>
            <a:ext cx="9235500" cy="9327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000"/>
              <a:buFont typeface="Arial"/>
              <a:buNone/>
            </a:pPr>
            <a:r>
              <a:rPr b="1" lang="en-US" sz="3000">
                <a:solidFill>
                  <a:srgbClr val="333399"/>
                </a:solidFill>
              </a:rPr>
              <a:t>SWR For 2M Resonant Antenna</a:t>
            </a:r>
            <a:endParaRPr b="0" i="0" sz="3000" u="none" cap="none" strike="noStrike">
              <a:solidFill>
                <a:schemeClr val="dk1"/>
              </a:solidFill>
              <a:latin typeface="Calibri"/>
              <a:ea typeface="Calibri"/>
              <a:cs typeface="Calibri"/>
              <a:sym typeface="Calibri"/>
            </a:endParaRPr>
          </a:p>
        </p:txBody>
      </p:sp>
      <p:pic>
        <p:nvPicPr>
          <p:cNvPr id="102" name="Google Shape;102;p10" title="20260915_232825.jpg"/>
          <p:cNvPicPr preferRelativeResize="0"/>
          <p:nvPr/>
        </p:nvPicPr>
        <p:blipFill>
          <a:blip r:embed="rId6">
            <a:alphaModFix/>
          </a:blip>
          <a:stretch>
            <a:fillRect/>
          </a:stretch>
        </p:blipFill>
        <p:spPr>
          <a:xfrm>
            <a:off x="204375" y="1419250"/>
            <a:ext cx="3335425" cy="4447226"/>
          </a:xfrm>
          <a:prstGeom prst="rect">
            <a:avLst/>
          </a:prstGeom>
          <a:noFill/>
          <a:ln>
            <a:noFill/>
          </a:ln>
        </p:spPr>
      </p:pic>
      <p:pic>
        <p:nvPicPr>
          <p:cNvPr id="103" name="Google Shape;103;p10" title="20260915_224130.jpg"/>
          <p:cNvPicPr preferRelativeResize="0"/>
          <p:nvPr/>
        </p:nvPicPr>
        <p:blipFill rotWithShape="1">
          <a:blip r:embed="rId7">
            <a:alphaModFix/>
          </a:blip>
          <a:srcRect b="21092" l="15390" r="0" t="0"/>
          <a:stretch/>
        </p:blipFill>
        <p:spPr>
          <a:xfrm rot="5400000">
            <a:off x="9050250" y="949300"/>
            <a:ext cx="2605550" cy="3239849"/>
          </a:xfrm>
          <a:prstGeom prst="rect">
            <a:avLst/>
          </a:prstGeom>
          <a:noFill/>
          <a:ln>
            <a:noFill/>
          </a:ln>
        </p:spPr>
      </p:pic>
      <p:pic>
        <p:nvPicPr>
          <p:cNvPr id="104" name="Google Shape;104;p10" title="20260916_225815.jpg"/>
          <p:cNvPicPr preferRelativeResize="0"/>
          <p:nvPr/>
        </p:nvPicPr>
        <p:blipFill>
          <a:blip r:embed="rId8">
            <a:alphaModFix/>
          </a:blip>
          <a:stretch>
            <a:fillRect/>
          </a:stretch>
        </p:blipFill>
        <p:spPr>
          <a:xfrm rot="-5400000">
            <a:off x="4257550" y="1913649"/>
            <a:ext cx="3794851" cy="50598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descr="img/motif.jpg" id="110" name="Google Shape;110;p11"/>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11" name="Google Shape;111;p11"/>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12" name="Google Shape;112;p11"/>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13" name="Google Shape;113;p11"/>
          <p:cNvSpPr txBox="1"/>
          <p:nvPr/>
        </p:nvSpPr>
        <p:spPr>
          <a:xfrm>
            <a:off x="1444752" y="54864"/>
            <a:ext cx="9235500" cy="9327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000"/>
              <a:buFont typeface="Arial"/>
              <a:buNone/>
            </a:pPr>
            <a:r>
              <a:rPr b="1" lang="en-US" sz="3000">
                <a:solidFill>
                  <a:srgbClr val="333399"/>
                </a:solidFill>
              </a:rPr>
              <a:t>SWR For 2M Non-Resonant Antenna</a:t>
            </a:r>
            <a:endParaRPr b="0" i="0" sz="3000" u="none" cap="none" strike="noStrike">
              <a:solidFill>
                <a:schemeClr val="dk1"/>
              </a:solidFill>
              <a:latin typeface="Calibri"/>
              <a:ea typeface="Calibri"/>
              <a:cs typeface="Calibri"/>
              <a:sym typeface="Calibri"/>
            </a:endParaRPr>
          </a:p>
        </p:txBody>
      </p:sp>
      <p:pic>
        <p:nvPicPr>
          <p:cNvPr id="114" name="Google Shape;114;p11" title="20260915_233217.jpg"/>
          <p:cNvPicPr preferRelativeResize="0"/>
          <p:nvPr/>
        </p:nvPicPr>
        <p:blipFill>
          <a:blip r:embed="rId6">
            <a:alphaModFix/>
          </a:blip>
          <a:stretch>
            <a:fillRect/>
          </a:stretch>
        </p:blipFill>
        <p:spPr>
          <a:xfrm>
            <a:off x="315225" y="1512950"/>
            <a:ext cx="3830075" cy="5106774"/>
          </a:xfrm>
          <a:prstGeom prst="rect">
            <a:avLst/>
          </a:prstGeom>
          <a:noFill/>
          <a:ln>
            <a:noFill/>
          </a:ln>
        </p:spPr>
      </p:pic>
      <p:pic>
        <p:nvPicPr>
          <p:cNvPr id="115" name="Google Shape;115;p11" title="20260916_202506.jpg"/>
          <p:cNvPicPr preferRelativeResize="0"/>
          <p:nvPr/>
        </p:nvPicPr>
        <p:blipFill rotWithShape="1">
          <a:blip r:embed="rId7">
            <a:alphaModFix/>
          </a:blip>
          <a:srcRect b="0" l="19075" r="10094" t="9731"/>
          <a:stretch/>
        </p:blipFill>
        <p:spPr>
          <a:xfrm rot="-5400000">
            <a:off x="8645426" y="330400"/>
            <a:ext cx="2538125" cy="4312676"/>
          </a:xfrm>
          <a:prstGeom prst="rect">
            <a:avLst/>
          </a:prstGeom>
          <a:noFill/>
          <a:ln>
            <a:noFill/>
          </a:ln>
        </p:spPr>
      </p:pic>
      <p:pic>
        <p:nvPicPr>
          <p:cNvPr id="116" name="Google Shape;116;p11" title="20260916_230049.jpg"/>
          <p:cNvPicPr preferRelativeResize="0"/>
          <p:nvPr/>
        </p:nvPicPr>
        <p:blipFill>
          <a:blip r:embed="rId8">
            <a:alphaModFix/>
          </a:blip>
          <a:stretch>
            <a:fillRect/>
          </a:stretch>
        </p:blipFill>
        <p:spPr>
          <a:xfrm rot="10800000">
            <a:off x="4297701" y="3512301"/>
            <a:ext cx="4257724" cy="3193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descr="img/motif.jpg" id="122" name="Google Shape;122;p12"/>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23" name="Google Shape;123;p12"/>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24" name="Google Shape;124;p12"/>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25" name="Google Shape;125;p12"/>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Taller is better?</a:t>
            </a:r>
            <a:endParaRPr b="0" i="0" sz="3200" u="none" cap="none" strike="noStrike">
              <a:solidFill>
                <a:schemeClr val="dk1"/>
              </a:solidFill>
              <a:latin typeface="Calibri"/>
              <a:ea typeface="Calibri"/>
              <a:cs typeface="Calibri"/>
              <a:sym typeface="Calibri"/>
            </a:endParaRPr>
          </a:p>
        </p:txBody>
      </p:sp>
      <p:sp>
        <p:nvSpPr>
          <p:cNvPr id="126" name="Google Shape;126;p12"/>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Is 5 watts out, 5 watts out?</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Quarter wave antennas are the baseline</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5/8 and half-wave gain antennas will focus more energy to the horizon than upward – achieving relative gain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 name="Shape 131"/>
        <p:cNvGrpSpPr/>
        <p:nvPr/>
      </p:nvGrpSpPr>
      <p:grpSpPr>
        <a:xfrm>
          <a:off x="0" y="0"/>
          <a:ext cx="0" cy="0"/>
          <a:chOff x="0" y="0"/>
          <a:chExt cx="0" cy="0"/>
        </a:xfrm>
      </p:grpSpPr>
      <p:pic>
        <p:nvPicPr>
          <p:cNvPr descr="img/motif.jpg" id="132" name="Google Shape;132;p13"/>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33" name="Google Shape;133;p13"/>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34" name="Google Shape;134;p13"/>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35" name="Google Shape;135;p13"/>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¼ vs 5/8 antenna pattern (I may remo</a:t>
            </a:r>
            <a:r>
              <a:rPr b="1" lang="en-US" sz="3200">
                <a:solidFill>
                  <a:srgbClr val="333399"/>
                </a:solidFill>
              </a:rPr>
              <a:t>ve)</a:t>
            </a:r>
            <a:endParaRPr b="0" i="0" sz="3200" u="none" cap="none" strike="noStrike">
              <a:solidFill>
                <a:schemeClr val="dk1"/>
              </a:solidFill>
              <a:latin typeface="Calibri"/>
              <a:ea typeface="Calibri"/>
              <a:cs typeface="Calibri"/>
              <a:sym typeface="Calibri"/>
            </a:endParaRPr>
          </a:p>
        </p:txBody>
      </p:sp>
      <p:pic>
        <p:nvPicPr>
          <p:cNvPr descr="img/p12_1.jpg" id="136" name="Google Shape;136;p13"/>
          <p:cNvPicPr preferRelativeResize="0"/>
          <p:nvPr/>
        </p:nvPicPr>
        <p:blipFill rotWithShape="1">
          <a:blip r:embed="rId6">
            <a:alphaModFix/>
          </a:blip>
          <a:srcRect b="0" l="0" r="0" t="0"/>
          <a:stretch/>
        </p:blipFill>
        <p:spPr>
          <a:xfrm>
            <a:off x="1156716" y="1600200"/>
            <a:ext cx="3904488" cy="2240280"/>
          </a:xfrm>
          <a:prstGeom prst="rect">
            <a:avLst/>
          </a:prstGeom>
          <a:noFill/>
          <a:ln>
            <a:noFill/>
          </a:ln>
        </p:spPr>
      </p:pic>
      <p:pic>
        <p:nvPicPr>
          <p:cNvPr descr="img/p12_2.jpg" id="137" name="Google Shape;137;p13"/>
          <p:cNvPicPr preferRelativeResize="0"/>
          <p:nvPr/>
        </p:nvPicPr>
        <p:blipFill rotWithShape="1">
          <a:blip r:embed="rId7">
            <a:alphaModFix/>
          </a:blip>
          <a:srcRect b="0" l="0" r="0" t="0"/>
          <a:stretch/>
        </p:blipFill>
        <p:spPr>
          <a:xfrm>
            <a:off x="1886687" y="3977640"/>
            <a:ext cx="2444545" cy="2331720"/>
          </a:xfrm>
          <a:prstGeom prst="rect">
            <a:avLst/>
          </a:prstGeom>
          <a:noFill/>
          <a:ln>
            <a:noFill/>
          </a:ln>
        </p:spPr>
      </p:pic>
      <p:pic>
        <p:nvPicPr>
          <p:cNvPr descr="img/p12_0.jpg" id="138" name="Google Shape;138;p13"/>
          <p:cNvPicPr preferRelativeResize="0"/>
          <p:nvPr/>
        </p:nvPicPr>
        <p:blipFill rotWithShape="1">
          <a:blip r:embed="rId8">
            <a:alphaModFix/>
          </a:blip>
          <a:srcRect b="0" l="0" r="0" t="0"/>
          <a:stretch/>
        </p:blipFill>
        <p:spPr>
          <a:xfrm>
            <a:off x="5943600" y="1757675"/>
            <a:ext cx="5303520" cy="439420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descr="img/motif.jpg" id="144" name="Google Shape;144;p14"/>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45" name="Google Shape;145;p14"/>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46" name="Google Shape;146;p14"/>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47" name="Google Shape;147;p14"/>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¼ vs ½ vs 5/8 antennas</a:t>
            </a:r>
            <a:endParaRPr b="0" i="0" sz="3200" u="none" cap="none" strike="noStrike">
              <a:solidFill>
                <a:schemeClr val="dk1"/>
              </a:solidFill>
              <a:latin typeface="Calibri"/>
              <a:ea typeface="Calibri"/>
              <a:cs typeface="Calibri"/>
              <a:sym typeface="Calibri"/>
            </a:endParaRPr>
          </a:p>
        </p:txBody>
      </p:sp>
      <p:pic>
        <p:nvPicPr>
          <p:cNvPr descr="img/p13_0.jpg" id="148" name="Google Shape;148;p14"/>
          <p:cNvPicPr preferRelativeResize="0"/>
          <p:nvPr/>
        </p:nvPicPr>
        <p:blipFill rotWithShape="1">
          <a:blip r:embed="rId6">
            <a:alphaModFix/>
          </a:blip>
          <a:srcRect b="0" l="0" r="0" t="0"/>
          <a:stretch/>
        </p:blipFill>
        <p:spPr>
          <a:xfrm>
            <a:off x="2068545" y="1527048"/>
            <a:ext cx="8024430" cy="482803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descr="img/motif.jpg" id="154" name="Google Shape;154;p15"/>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55" name="Google Shape;155;p15"/>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56" name="Google Shape;156;p15"/>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57" name="Google Shape;157;p15"/>
          <p:cNvSpPr txBox="1"/>
          <p:nvPr/>
        </p:nvSpPr>
        <p:spPr>
          <a:xfrm>
            <a:off x="1444752" y="54864"/>
            <a:ext cx="9235500" cy="9327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Why ¼, ½ and 5/8 are all resonant</a:t>
            </a:r>
            <a:endParaRPr b="0" i="0" sz="3200" u="none" cap="none" strike="noStrike">
              <a:solidFill>
                <a:schemeClr val="dk1"/>
              </a:solidFill>
              <a:latin typeface="Calibri"/>
              <a:ea typeface="Calibri"/>
              <a:cs typeface="Calibri"/>
              <a:sym typeface="Calibri"/>
            </a:endParaRPr>
          </a:p>
        </p:txBody>
      </p:sp>
      <p:sp>
        <p:nvSpPr>
          <p:cNvPr id="158" name="Google Shape;158;p15"/>
          <p:cNvSpPr txBox="1"/>
          <p:nvPr/>
        </p:nvSpPr>
        <p:spPr>
          <a:xfrm>
            <a:off x="960120" y="1481328"/>
            <a:ext cx="103326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Resonant means the radio sees an easy, near 50 ohm load. All three get there. They just take different routes.</a:t>
            </a:r>
            <a:endParaRPr b="0" i="0" sz="1700" u="none" cap="none" strike="noStrike">
              <a:solidFill>
                <a:schemeClr val="dk1"/>
              </a:solidFill>
              <a:latin typeface="Calibri"/>
              <a:ea typeface="Calibri"/>
              <a:cs typeface="Calibri"/>
              <a:sym typeface="Calibri"/>
            </a:endParaRPr>
          </a:p>
        </p:txBody>
      </p:sp>
      <p:sp>
        <p:nvSpPr>
          <p:cNvPr id="159" name="Google Shape;159;p15"/>
          <p:cNvSpPr/>
          <p:nvPr/>
        </p:nvSpPr>
        <p:spPr>
          <a:xfrm>
            <a:off x="960120" y="2103120"/>
            <a:ext cx="3200400" cy="3246000"/>
          </a:xfrm>
          <a:prstGeom prst="roundRect">
            <a:avLst>
              <a:gd fmla="val 2286" name="adj"/>
            </a:avLst>
          </a:prstGeom>
          <a:solidFill>
            <a:srgbClr val="F4F4F8"/>
          </a:solidFill>
          <a:ln cap="flat" cmpd="sng" w="12700">
            <a:solidFill>
              <a:srgbClr val="D9D9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txBox="1"/>
          <p:nvPr/>
        </p:nvSpPr>
        <p:spPr>
          <a:xfrm>
            <a:off x="1161288" y="2249424"/>
            <a:ext cx="27981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33399"/>
              </a:buClr>
              <a:buSzPts val="2200"/>
              <a:buFont typeface="Arial"/>
              <a:buNone/>
            </a:pPr>
            <a:r>
              <a:rPr b="1" i="0" lang="en-US" sz="2200" u="none" cap="none" strike="noStrike">
                <a:solidFill>
                  <a:srgbClr val="333399"/>
                </a:solidFill>
                <a:latin typeface="Arial"/>
                <a:ea typeface="Arial"/>
                <a:cs typeface="Arial"/>
                <a:sym typeface="Arial"/>
              </a:rPr>
              <a:t>¼ wave</a:t>
            </a:r>
            <a:endParaRPr b="0" i="0" sz="2200" u="none" cap="none" strike="noStrike">
              <a:solidFill>
                <a:schemeClr val="dk1"/>
              </a:solidFill>
              <a:latin typeface="Calibri"/>
              <a:ea typeface="Calibri"/>
              <a:cs typeface="Calibri"/>
              <a:sym typeface="Calibri"/>
            </a:endParaRPr>
          </a:p>
        </p:txBody>
      </p:sp>
      <p:sp>
        <p:nvSpPr>
          <p:cNvPr id="161" name="Google Shape;161;p15"/>
          <p:cNvSpPr txBox="1"/>
          <p:nvPr/>
        </p:nvSpPr>
        <p:spPr>
          <a:xfrm>
            <a:off x="1161288" y="2651760"/>
            <a:ext cx="27981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08080"/>
              </a:buClr>
              <a:buSzPts val="1300"/>
              <a:buFont typeface="Arial"/>
              <a:buNone/>
            </a:pPr>
            <a:r>
              <a:rPr b="0" i="1" lang="en-US" sz="1300" u="none" cap="none" strike="noStrike">
                <a:solidFill>
                  <a:srgbClr val="808080"/>
                </a:solidFill>
                <a:latin typeface="Arial"/>
                <a:ea typeface="Arial"/>
                <a:cs typeface="Arial"/>
                <a:sym typeface="Arial"/>
              </a:rPr>
              <a:t>about 20 inches on 2 meters</a:t>
            </a:r>
            <a:endParaRPr b="0" i="0" sz="1300" u="none" cap="none" strike="noStrike">
              <a:solidFill>
                <a:schemeClr val="dk1"/>
              </a:solidFill>
              <a:latin typeface="Calibri"/>
              <a:ea typeface="Calibri"/>
              <a:cs typeface="Calibri"/>
              <a:sym typeface="Calibri"/>
            </a:endParaRPr>
          </a:p>
        </p:txBody>
      </p:sp>
      <p:sp>
        <p:nvSpPr>
          <p:cNvPr id="162" name="Google Shape;162;p15"/>
          <p:cNvSpPr txBox="1"/>
          <p:nvPr/>
        </p:nvSpPr>
        <p:spPr>
          <a:xfrm>
            <a:off x="1161288" y="3017520"/>
            <a:ext cx="2798100" cy="2194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3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Only half an antenna. The metal roof mirrors it and supplies the other half</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No ground plane, no resonance</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Lands close enough to 50 ohms to feed directly</a:t>
            </a:r>
            <a:endParaRPr b="0" i="0" sz="1400" u="none" cap="none" strike="noStrike">
              <a:solidFill>
                <a:schemeClr val="dk1"/>
              </a:solidFill>
              <a:latin typeface="Calibri"/>
              <a:ea typeface="Calibri"/>
              <a:cs typeface="Calibri"/>
              <a:sym typeface="Calibri"/>
            </a:endParaRPr>
          </a:p>
        </p:txBody>
      </p:sp>
      <p:sp>
        <p:nvSpPr>
          <p:cNvPr id="163" name="Google Shape;163;p15"/>
          <p:cNvSpPr/>
          <p:nvPr/>
        </p:nvSpPr>
        <p:spPr>
          <a:xfrm>
            <a:off x="4480560" y="2103120"/>
            <a:ext cx="3200400" cy="3246000"/>
          </a:xfrm>
          <a:prstGeom prst="roundRect">
            <a:avLst>
              <a:gd fmla="val 2286" name="adj"/>
            </a:avLst>
          </a:prstGeom>
          <a:solidFill>
            <a:srgbClr val="F4F4F8"/>
          </a:solidFill>
          <a:ln cap="flat" cmpd="sng" w="12700">
            <a:solidFill>
              <a:srgbClr val="D9D9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txBox="1"/>
          <p:nvPr/>
        </p:nvSpPr>
        <p:spPr>
          <a:xfrm>
            <a:off x="4681728" y="2249424"/>
            <a:ext cx="27981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33399"/>
              </a:buClr>
              <a:buSzPts val="2200"/>
              <a:buFont typeface="Arial"/>
              <a:buNone/>
            </a:pPr>
            <a:r>
              <a:rPr b="1" i="0" lang="en-US" sz="2200" u="none" cap="none" strike="noStrike">
                <a:solidFill>
                  <a:srgbClr val="333399"/>
                </a:solidFill>
                <a:latin typeface="Arial"/>
                <a:ea typeface="Arial"/>
                <a:cs typeface="Arial"/>
                <a:sym typeface="Arial"/>
              </a:rPr>
              <a:t>½ wave</a:t>
            </a:r>
            <a:endParaRPr b="0" i="0" sz="2200" u="none" cap="none" strike="noStrike">
              <a:solidFill>
                <a:schemeClr val="dk1"/>
              </a:solidFill>
              <a:latin typeface="Calibri"/>
              <a:ea typeface="Calibri"/>
              <a:cs typeface="Calibri"/>
              <a:sym typeface="Calibri"/>
            </a:endParaRPr>
          </a:p>
        </p:txBody>
      </p:sp>
      <p:sp>
        <p:nvSpPr>
          <p:cNvPr id="165" name="Google Shape;165;p15"/>
          <p:cNvSpPr txBox="1"/>
          <p:nvPr/>
        </p:nvSpPr>
        <p:spPr>
          <a:xfrm>
            <a:off x="4681728" y="2651760"/>
            <a:ext cx="27981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08080"/>
              </a:buClr>
              <a:buSzPts val="1300"/>
              <a:buFont typeface="Arial"/>
              <a:buNone/>
            </a:pPr>
            <a:r>
              <a:rPr b="0" i="1" lang="en-US" sz="1300" u="none" cap="none" strike="noStrike">
                <a:solidFill>
                  <a:srgbClr val="808080"/>
                </a:solidFill>
                <a:latin typeface="Arial"/>
                <a:ea typeface="Arial"/>
                <a:cs typeface="Arial"/>
                <a:sym typeface="Arial"/>
              </a:rPr>
              <a:t>about 40 inches on 2 meters</a:t>
            </a:r>
            <a:endParaRPr b="0" i="0" sz="1300" u="none" cap="none" strike="noStrike">
              <a:solidFill>
                <a:schemeClr val="dk1"/>
              </a:solidFill>
              <a:latin typeface="Calibri"/>
              <a:ea typeface="Calibri"/>
              <a:cs typeface="Calibri"/>
              <a:sym typeface="Calibri"/>
            </a:endParaRPr>
          </a:p>
        </p:txBody>
      </p:sp>
      <p:sp>
        <p:nvSpPr>
          <p:cNvPr id="166" name="Google Shape;166;p15"/>
          <p:cNvSpPr txBox="1"/>
          <p:nvPr/>
        </p:nvSpPr>
        <p:spPr>
          <a:xfrm>
            <a:off x="4681728" y="3017520"/>
            <a:ext cx="2798100" cy="2194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3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 complete antenna. It borrows nothing from the vehicle</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Works on a fiberglass roof, a tripod, or in your hand</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Fed at the end, so a matching section in the base does the 50 ohm job</a:t>
            </a:r>
            <a:endParaRPr b="0" i="0" sz="1400" u="none" cap="none" strike="noStrike">
              <a:solidFill>
                <a:schemeClr val="dk1"/>
              </a:solidFill>
              <a:latin typeface="Calibri"/>
              <a:ea typeface="Calibri"/>
              <a:cs typeface="Calibri"/>
              <a:sym typeface="Calibri"/>
            </a:endParaRPr>
          </a:p>
        </p:txBody>
      </p:sp>
      <p:sp>
        <p:nvSpPr>
          <p:cNvPr id="167" name="Google Shape;167;p15"/>
          <p:cNvSpPr/>
          <p:nvPr/>
        </p:nvSpPr>
        <p:spPr>
          <a:xfrm>
            <a:off x="8001000" y="2103120"/>
            <a:ext cx="3200400" cy="3246000"/>
          </a:xfrm>
          <a:prstGeom prst="roundRect">
            <a:avLst>
              <a:gd fmla="val 2286" name="adj"/>
            </a:avLst>
          </a:prstGeom>
          <a:solidFill>
            <a:srgbClr val="F4F4F8"/>
          </a:solidFill>
          <a:ln cap="flat" cmpd="sng" w="12700">
            <a:solidFill>
              <a:srgbClr val="D9D9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txBox="1"/>
          <p:nvPr/>
        </p:nvSpPr>
        <p:spPr>
          <a:xfrm>
            <a:off x="8202168" y="2249424"/>
            <a:ext cx="27981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33399"/>
              </a:buClr>
              <a:buSzPts val="2200"/>
              <a:buFont typeface="Arial"/>
              <a:buNone/>
            </a:pPr>
            <a:r>
              <a:rPr b="1" i="0" lang="en-US" sz="2200" u="none" cap="none" strike="noStrike">
                <a:solidFill>
                  <a:srgbClr val="333399"/>
                </a:solidFill>
                <a:latin typeface="Arial"/>
                <a:ea typeface="Arial"/>
                <a:cs typeface="Arial"/>
                <a:sym typeface="Arial"/>
              </a:rPr>
              <a:t>5/8 wave</a:t>
            </a:r>
            <a:endParaRPr b="0" i="0" sz="2200" u="none" cap="none" strike="noStrike">
              <a:solidFill>
                <a:schemeClr val="dk1"/>
              </a:solidFill>
              <a:latin typeface="Calibri"/>
              <a:ea typeface="Calibri"/>
              <a:cs typeface="Calibri"/>
              <a:sym typeface="Calibri"/>
            </a:endParaRPr>
          </a:p>
        </p:txBody>
      </p:sp>
      <p:sp>
        <p:nvSpPr>
          <p:cNvPr id="169" name="Google Shape;169;p15"/>
          <p:cNvSpPr txBox="1"/>
          <p:nvPr/>
        </p:nvSpPr>
        <p:spPr>
          <a:xfrm>
            <a:off x="8202168" y="2651760"/>
            <a:ext cx="27981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08080"/>
              </a:buClr>
              <a:buSzPts val="1300"/>
              <a:buFont typeface="Arial"/>
              <a:buNone/>
            </a:pPr>
            <a:r>
              <a:rPr b="0" i="1" lang="en-US" sz="1300" u="none" cap="none" strike="noStrike">
                <a:solidFill>
                  <a:srgbClr val="808080"/>
                </a:solidFill>
                <a:latin typeface="Arial"/>
                <a:ea typeface="Arial"/>
                <a:cs typeface="Arial"/>
                <a:sym typeface="Arial"/>
              </a:rPr>
              <a:t>about 48 inches on 2 meters</a:t>
            </a:r>
            <a:endParaRPr b="0" i="0" sz="1300" u="none" cap="none" strike="noStrike">
              <a:solidFill>
                <a:schemeClr val="dk1"/>
              </a:solidFill>
              <a:latin typeface="Calibri"/>
              <a:ea typeface="Calibri"/>
              <a:cs typeface="Calibri"/>
              <a:sym typeface="Calibri"/>
            </a:endParaRPr>
          </a:p>
        </p:txBody>
      </p:sp>
      <p:sp>
        <p:nvSpPr>
          <p:cNvPr id="170" name="Google Shape;170;p15"/>
          <p:cNvSpPr txBox="1"/>
          <p:nvPr/>
        </p:nvSpPr>
        <p:spPr>
          <a:xfrm>
            <a:off x="8202168" y="3017520"/>
            <a:ext cx="2798100" cy="2194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3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Longer than resonant on purpose, so on its own it is not a match</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The coil in the base cancels that out and restores resonance</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Still needs a ground plane</a:t>
            </a:r>
            <a:endParaRPr b="0" i="0" sz="1400" u="none" cap="none" strike="noStrike">
              <a:solidFill>
                <a:schemeClr val="dk1"/>
              </a:solidFill>
              <a:latin typeface="Calibri"/>
              <a:ea typeface="Calibri"/>
              <a:cs typeface="Calibri"/>
              <a:sym typeface="Calibri"/>
            </a:endParaRPr>
          </a:p>
        </p:txBody>
      </p:sp>
      <p:sp>
        <p:nvSpPr>
          <p:cNvPr id="171" name="Google Shape;171;p15"/>
          <p:cNvSpPr/>
          <p:nvPr/>
        </p:nvSpPr>
        <p:spPr>
          <a:xfrm>
            <a:off x="960120" y="5504688"/>
            <a:ext cx="10241400" cy="1042500"/>
          </a:xfrm>
          <a:prstGeom prst="roundRect">
            <a:avLst>
              <a:gd fmla="val 7018" name="adj"/>
            </a:avLst>
          </a:prstGeom>
          <a:solidFill>
            <a:srgbClr val="EDEDF6"/>
          </a:solidFill>
          <a:ln cap="flat" cmpd="sng" w="12700">
            <a:solidFill>
              <a:srgbClr val="D9D9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txBox="1"/>
          <p:nvPr/>
        </p:nvSpPr>
        <p:spPr>
          <a:xfrm>
            <a:off x="1234440" y="5577840"/>
            <a:ext cx="9692700" cy="896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The extra length does not make more watts. </a:t>
            </a:r>
            <a:r>
              <a:rPr b="0" i="0" lang="en-US" sz="1500" u="none" cap="none" strike="noStrike">
                <a:solidFill>
                  <a:srgbClr val="000000"/>
                </a:solidFill>
                <a:latin typeface="Arial"/>
                <a:ea typeface="Arial"/>
                <a:cs typeface="Arial"/>
                <a:sym typeface="Arial"/>
              </a:rPr>
              <a:t>It aims more of them at the horizon instead of the sky: roughly 3 dB from a 5/8 over a ¼ wave, on a good ground plane. A low SWR on its own does not prove an antenna is radiating, since a dummy load is a perfect match and radiates nothing.</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descr="img/motif.jpg" id="178" name="Google Shape;178;p16"/>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79" name="Google Shape;179;p16"/>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80" name="Google Shape;180;p16"/>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81" name="Google Shape;181;p16"/>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¼ vs ½ vs 5/8</a:t>
            </a:r>
            <a:endParaRPr b="0" i="0" sz="3200" u="none" cap="none" strike="noStrike">
              <a:solidFill>
                <a:schemeClr val="dk1"/>
              </a:solidFill>
              <a:latin typeface="Calibri"/>
              <a:ea typeface="Calibri"/>
              <a:cs typeface="Calibri"/>
              <a:sym typeface="Calibri"/>
            </a:endParaRPr>
          </a:p>
        </p:txBody>
      </p:sp>
      <p:sp>
        <p:nvSpPr>
          <p:cNvPr id="182" name="Google Shape;182;p16"/>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Ground plane needed for ¼ and 5/8</a:t>
            </a:r>
            <a:endParaRPr b="0" i="0" sz="23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300"/>
              <a:buFont typeface="Arial"/>
              <a:buChar char="•"/>
            </a:pPr>
            <a:r>
              <a:rPr lang="en-US" sz="2300"/>
              <a:t>¼ is optimized for one band. A 2 m quarter wave does work on 70 cm as a three quarter wave, with a higher angle pattern</a:t>
            </a:r>
            <a:endParaRPr b="0" i="0" sz="23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½ easy dual band 2m and 70 cm with reasonable length ~39 inches</a:t>
            </a:r>
            <a:endParaRPr b="0" i="0" sz="23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300"/>
              <a:buFont typeface="Arial"/>
              <a:buChar char="•"/>
            </a:pPr>
            <a:r>
              <a:rPr lang="en-US" sz="2300"/>
              <a:t>No practical dual band 5/8 designs (single element with coil)</a:t>
            </a:r>
            <a:endParaRPr b="0" i="0" sz="2300" u="none" cap="none" strike="noStrike">
              <a:solidFill>
                <a:schemeClr val="dk1"/>
              </a:solidFill>
              <a:latin typeface="Calibri"/>
              <a:ea typeface="Calibri"/>
              <a:cs typeface="Calibri"/>
              <a:sym typeface="Calibri"/>
            </a:endParaRPr>
          </a:p>
          <a:p>
            <a:pPr indent="-374650" lvl="0" marL="457200" rtl="0" algn="l">
              <a:lnSpc>
                <a:spcPct val="105000"/>
              </a:lnSpc>
              <a:spcBef>
                <a:spcPts val="1200"/>
              </a:spcBef>
              <a:spcAft>
                <a:spcPts val="0"/>
              </a:spcAft>
              <a:buSzPts val="2300"/>
              <a:buChar char="•"/>
            </a:pPr>
            <a:r>
              <a:rPr lang="en-US" sz="2300">
                <a:solidFill>
                  <a:schemeClr val="dk1"/>
                </a:solidFill>
              </a:rPr>
              <a:t>2m 5/8 will tune on 6m, length ~48”</a:t>
            </a:r>
            <a:endParaRPr sz="2300"/>
          </a:p>
          <a:p>
            <a:pPr indent="0" lvl="0" marL="457200" marR="0" rtl="0" algn="l">
              <a:lnSpc>
                <a:spcPct val="105000"/>
              </a:lnSpc>
              <a:spcBef>
                <a:spcPts val="1200"/>
              </a:spcBef>
              <a:spcAft>
                <a:spcPts val="0"/>
              </a:spcAft>
              <a:buNone/>
            </a:pPr>
            <a:r>
              <a:t/>
            </a:r>
            <a:endParaRPr sz="23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descr="img/motif.jpg" id="188" name="Google Shape;188;p17"/>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89" name="Google Shape;189;p17"/>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190" name="Google Shape;190;p17"/>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191" name="Google Shape;191;p17"/>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lang="en-US" sz="3000">
                <a:solidFill>
                  <a:srgbClr val="333399"/>
                </a:solidFill>
              </a:rPr>
              <a:t>What a loading coil looks like </a:t>
            </a:r>
            <a:endParaRPr b="1" sz="3000">
              <a:solidFill>
                <a:srgbClr val="333399"/>
              </a:solidFill>
            </a:endParaRPr>
          </a:p>
          <a:p>
            <a:pPr indent="0" lvl="0" marL="0" marR="0" rtl="0" algn="l">
              <a:spcBef>
                <a:spcPts val="0"/>
              </a:spcBef>
              <a:spcAft>
                <a:spcPts val="0"/>
              </a:spcAft>
              <a:buClr>
                <a:srgbClr val="333399"/>
              </a:buClr>
              <a:buSzPts val="3200"/>
              <a:buFont typeface="Arial"/>
              <a:buNone/>
            </a:pPr>
            <a:r>
              <a:rPr b="1" i="0" lang="en-US" sz="3000" u="none" cap="none" strike="noStrike">
                <a:solidFill>
                  <a:srgbClr val="333399"/>
                </a:solidFill>
                <a:latin typeface="Arial"/>
                <a:ea typeface="Arial"/>
                <a:cs typeface="Arial"/>
                <a:sym typeface="Arial"/>
              </a:rPr>
              <a:t>Comet GP-15 internals</a:t>
            </a:r>
            <a:endParaRPr b="0" i="0" sz="3000" u="none" cap="none" strike="noStrike">
              <a:solidFill>
                <a:schemeClr val="dk1"/>
              </a:solidFill>
              <a:latin typeface="Calibri"/>
              <a:ea typeface="Calibri"/>
              <a:cs typeface="Calibri"/>
              <a:sym typeface="Calibri"/>
            </a:endParaRPr>
          </a:p>
        </p:txBody>
      </p:sp>
      <p:pic>
        <p:nvPicPr>
          <p:cNvPr descr="img/p07_0.jpg" id="192" name="Google Shape;192;p17"/>
          <p:cNvPicPr preferRelativeResize="0"/>
          <p:nvPr/>
        </p:nvPicPr>
        <p:blipFill rotWithShape="1">
          <a:blip r:embed="rId6">
            <a:alphaModFix/>
          </a:blip>
          <a:srcRect b="0" l="0" r="0" t="0"/>
          <a:stretch/>
        </p:blipFill>
        <p:spPr>
          <a:xfrm>
            <a:off x="2865644" y="1527048"/>
            <a:ext cx="6430231" cy="482803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img/motif.jpg" id="198" name="Google Shape;198;p18"/>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199" name="Google Shape;199;p18"/>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00" name="Google Shape;200;p18"/>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01" name="Google Shape;201;p18"/>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Baofeng antenna possibilities</a:t>
            </a:r>
            <a:endParaRPr b="0" i="0" sz="3200" u="none" cap="none" strike="noStrike">
              <a:solidFill>
                <a:schemeClr val="dk1"/>
              </a:solidFill>
              <a:latin typeface="Calibri"/>
              <a:ea typeface="Calibri"/>
              <a:cs typeface="Calibri"/>
              <a:sym typeface="Calibri"/>
            </a:endParaRPr>
          </a:p>
        </p:txBody>
      </p:sp>
      <p:sp>
        <p:nvSpPr>
          <p:cNvPr id="202" name="Google Shape;202;p18"/>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The Baofeng OEM antenna </a:t>
            </a:r>
            <a:r>
              <a:rPr lang="en-US" sz="2200"/>
              <a:t>is about</a:t>
            </a:r>
            <a:r>
              <a:rPr b="0" i="0" lang="en-US" sz="2200" u="none" cap="none" strike="noStrike">
                <a:solidFill>
                  <a:srgbClr val="000000"/>
                </a:solidFill>
                <a:latin typeface="Arial"/>
                <a:ea typeface="Arial"/>
                <a:cs typeface="Arial"/>
                <a:sym typeface="Arial"/>
              </a:rPr>
              <a:t> 6 inches</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A quarter wave at 2m is ~ 20 inches</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There is a compromise between convenience and efficiency</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Quarter wave length at 70 cm = 6.5 inches</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lang="en-US" sz="2200"/>
              <a:t>Internal components also let the same antenna work on 70 cm</a:t>
            </a:r>
            <a:endParaRPr b="0" i="0" sz="2200" u="none" cap="none" strike="noStrike">
              <a:solidFill>
                <a:srgbClr val="000000"/>
              </a:solidFill>
              <a:latin typeface="Arial"/>
              <a:ea typeface="Arial"/>
              <a:cs typeface="Arial"/>
              <a:sym typeface="Arial"/>
            </a:endParaRPr>
          </a:p>
          <a:p>
            <a:pPr indent="-342900" lvl="0" marL="342900" marR="0" rtl="0" algn="l">
              <a:lnSpc>
                <a:spcPct val="105000"/>
              </a:lnSpc>
              <a:spcBef>
                <a:spcPts val="1200"/>
              </a:spcBef>
              <a:spcAft>
                <a:spcPts val="0"/>
              </a:spcAft>
              <a:buSzPts val="2200"/>
              <a:buChar char="•"/>
            </a:pPr>
            <a:r>
              <a:rPr lang="en-US" sz="2200"/>
              <a:t>So the stock antenna is a real quarter wave on 70 cm and badly short on 2 meters. It is far more efficient on 70 cm.</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descr="img/motif.jpg" id="208" name="Google Shape;208;p19"/>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09" name="Google Shape;209;p19"/>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10" name="Google Shape;210;p19"/>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11" name="Google Shape;211;p19"/>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Dual band antenna options on the Baofeng HT</a:t>
            </a:r>
            <a:endParaRPr b="0" i="0" sz="3200" u="none" cap="none" strike="noStrike">
              <a:solidFill>
                <a:schemeClr val="dk1"/>
              </a:solidFill>
              <a:latin typeface="Calibri"/>
              <a:ea typeface="Calibri"/>
              <a:cs typeface="Calibri"/>
              <a:sym typeface="Calibri"/>
            </a:endParaRPr>
          </a:p>
        </p:txBody>
      </p:sp>
      <p:sp>
        <p:nvSpPr>
          <p:cNvPr id="212" name="Google Shape;212;p19"/>
          <p:cNvSpPr txBox="1"/>
          <p:nvPr/>
        </p:nvSpPr>
        <p:spPr>
          <a:xfrm>
            <a:off x="453975" y="1266450"/>
            <a:ext cx="11386500" cy="5088600"/>
          </a:xfrm>
          <a:prstGeom prst="rect">
            <a:avLst/>
          </a:prstGeom>
          <a:noFill/>
          <a:ln>
            <a:noFill/>
          </a:ln>
        </p:spPr>
        <p:txBody>
          <a:bodyPr anchorCtr="0" anchor="t" bIns="45700" lIns="91425" spcFirstLastPara="1" rIns="91425" wrap="square" tIns="45700">
            <a:noAutofit/>
          </a:bodyPr>
          <a:lstStyle/>
          <a:p>
            <a:pPr indent="-330200" lvl="0" marL="342900" marR="0" rtl="0" algn="l">
              <a:lnSpc>
                <a:spcPct val="105000"/>
              </a:lnSpc>
              <a:spcBef>
                <a:spcPts val="0"/>
              </a:spcBef>
              <a:spcAft>
                <a:spcPts val="0"/>
              </a:spcAft>
              <a:buClr>
                <a:srgbClr val="000000"/>
              </a:buClr>
              <a:buSzPts val="2200"/>
              <a:buFont typeface="Arial"/>
              <a:buChar char="•"/>
            </a:pPr>
            <a:r>
              <a:rPr lang="en-US" sz="2200"/>
              <a:t>The radio has an SMA male port, so the antenna must be SMA female. This is backwards from most ham HTs</a:t>
            </a:r>
            <a:endParaRPr sz="2200"/>
          </a:p>
          <a:p>
            <a:pPr indent="0" lvl="0" marL="457200" marR="0" rtl="0" algn="l">
              <a:lnSpc>
                <a:spcPct val="105000"/>
              </a:lnSpc>
              <a:spcBef>
                <a:spcPts val="0"/>
              </a:spcBef>
              <a:spcAft>
                <a:spcPts val="0"/>
              </a:spcAft>
              <a:buNone/>
            </a:pPr>
            <a:r>
              <a:t/>
            </a:r>
            <a:endParaRPr sz="2200"/>
          </a:p>
          <a:p>
            <a:pPr indent="-330200" lvl="0" marL="342900" marR="0" rtl="0" algn="l">
              <a:lnSpc>
                <a:spcPct val="105000"/>
              </a:lnSpc>
              <a:spcBef>
                <a:spcPts val="0"/>
              </a:spcBef>
              <a:spcAft>
                <a:spcPts val="0"/>
              </a:spcAft>
              <a:buSzPts val="2200"/>
              <a:buChar char="•"/>
            </a:pPr>
            <a:r>
              <a:rPr lang="en-US" sz="2200"/>
              <a:t>Do not buy anything marked RP-SMA. It threads on fine and gives you bad SWR</a:t>
            </a:r>
            <a:endParaRPr sz="2200"/>
          </a:p>
          <a:p>
            <a:pPr indent="-3302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An adapter is an option for conversion</a:t>
            </a:r>
            <a:endParaRPr b="0" i="0" sz="2200" u="none" cap="none" strike="noStrike">
              <a:solidFill>
                <a:srgbClr val="000000"/>
              </a:solidFill>
              <a:latin typeface="Arial"/>
              <a:ea typeface="Arial"/>
              <a:cs typeface="Arial"/>
              <a:sym typeface="Arial"/>
            </a:endParaRPr>
          </a:p>
          <a:p>
            <a:pPr indent="-381000" lvl="1" marL="914400" rtl="0" algn="l">
              <a:lnSpc>
                <a:spcPct val="133333"/>
              </a:lnSpc>
              <a:spcBef>
                <a:spcPts val="0"/>
              </a:spcBef>
              <a:spcAft>
                <a:spcPts val="0"/>
              </a:spcAft>
              <a:buSzPts val="2400"/>
              <a:buChar char="○"/>
            </a:pPr>
            <a:r>
              <a:rPr lang="en-US" sz="1800">
                <a:solidFill>
                  <a:srgbClr val="0F1111"/>
                </a:solidFill>
                <a:highlight>
                  <a:srgbClr val="FFFFFF"/>
                </a:highlight>
              </a:rPr>
              <a:t>Handheld Antenna Cable for Wouxun Baofeng Quasheng Linton - 2 for $7 on Amazon</a:t>
            </a:r>
            <a:endParaRPr sz="2400"/>
          </a:p>
          <a:p>
            <a:pPr indent="-3302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Possible direct screw-in antennas:</a:t>
            </a:r>
            <a:endParaRPr b="0" i="0" sz="2200" u="none" cap="none" strike="noStrike">
              <a:solidFill>
                <a:schemeClr val="dk1"/>
              </a:solidFill>
              <a:latin typeface="Calibri"/>
              <a:ea typeface="Calibri"/>
              <a:cs typeface="Calibri"/>
              <a:sym typeface="Calibri"/>
            </a:endParaRPr>
          </a:p>
        </p:txBody>
      </p:sp>
      <p:graphicFrame>
        <p:nvGraphicFramePr>
          <p:cNvPr id="213" name="Google Shape;213;p19"/>
          <p:cNvGraphicFramePr/>
          <p:nvPr/>
        </p:nvGraphicFramePr>
        <p:xfrm>
          <a:off x="1316720" y="4899515"/>
          <a:ext cx="3000000" cy="3000000"/>
        </p:xfrm>
        <a:graphic>
          <a:graphicData uri="http://schemas.openxmlformats.org/drawingml/2006/table">
            <a:tbl>
              <a:tblPr>
                <a:noFill/>
                <a:tableStyleId>{824FA63A-E5B4-49AE-9E9E-DA4356EF4F8F}</a:tableStyleId>
              </a:tblPr>
              <a:tblGrid>
                <a:gridCol w="1645925"/>
                <a:gridCol w="2286000"/>
                <a:gridCol w="1737350"/>
              </a:tblGrid>
              <a:tr h="448550">
                <a:tc>
                  <a:txBody>
                    <a:bodyPr/>
                    <a:lstStyle/>
                    <a:p>
                      <a:pPr indent="0" lvl="0" marL="0" marR="0" rtl="0" algn="l">
                        <a:spcBef>
                          <a:spcPts val="0"/>
                        </a:spcBef>
                        <a:spcAft>
                          <a:spcPts val="0"/>
                        </a:spcAft>
                        <a:buClr>
                          <a:srgbClr val="000000"/>
                        </a:buClr>
                        <a:buSzPts val="2000"/>
                        <a:buFont typeface="Arial"/>
                        <a:buNone/>
                      </a:pPr>
                      <a:r>
                        <a:rPr b="1" lang="en-US" sz="2000" u="none" cap="none" strike="noStrike">
                          <a:solidFill>
                            <a:srgbClr val="000000"/>
                          </a:solidFill>
                          <a:latin typeface="Arial"/>
                          <a:ea typeface="Arial"/>
                          <a:cs typeface="Arial"/>
                          <a:sym typeface="Arial"/>
                        </a:rPr>
                        <a:t>Nagoya</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NA-771</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a:t>
                      </a:r>
                      <a:r>
                        <a:rPr lang="en-US" sz="2000"/>
                        <a:t>15 to $20</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r h="438900">
                <a:tc>
                  <a:txBody>
                    <a:bodyPr/>
                    <a:lstStyle/>
                    <a:p>
                      <a:pPr indent="0" lvl="0" marL="0" marR="0" rtl="0" algn="l">
                        <a:spcBef>
                          <a:spcPts val="0"/>
                        </a:spcBef>
                        <a:spcAft>
                          <a:spcPts val="0"/>
                        </a:spcAft>
                        <a:buClr>
                          <a:srgbClr val="000000"/>
                        </a:buClr>
                        <a:buSzPts val="2000"/>
                        <a:buFont typeface="Arial"/>
                        <a:buNone/>
                      </a:pPr>
                      <a:r>
                        <a:rPr b="1" lang="en-US" sz="2000" u="none" cap="none" strike="noStrike">
                          <a:solidFill>
                            <a:srgbClr val="000000"/>
                          </a:solidFill>
                          <a:latin typeface="Arial"/>
                          <a:ea typeface="Arial"/>
                          <a:cs typeface="Arial"/>
                          <a:sym typeface="Arial"/>
                        </a:rPr>
                        <a:t>Diamond</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SRJ77CA</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a:t>
                      </a:r>
                      <a:r>
                        <a:rPr lang="en-US" sz="2000"/>
                        <a:t>30 to $35</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r h="438900">
                <a:tc>
                  <a:txBody>
                    <a:bodyPr/>
                    <a:lstStyle/>
                    <a:p>
                      <a:pPr indent="0" lvl="0" marL="0" marR="0" rtl="0" algn="l">
                        <a:spcBef>
                          <a:spcPts val="0"/>
                        </a:spcBef>
                        <a:spcAft>
                          <a:spcPts val="0"/>
                        </a:spcAft>
                        <a:buClr>
                          <a:srgbClr val="000000"/>
                        </a:buClr>
                        <a:buSzPts val="2000"/>
                        <a:buFont typeface="Arial"/>
                        <a:buNone/>
                      </a:pPr>
                      <a:r>
                        <a:rPr b="1" lang="en-US" sz="2000" u="none" cap="none" strike="noStrike">
                          <a:solidFill>
                            <a:srgbClr val="000000"/>
                          </a:solidFill>
                          <a:latin typeface="Arial"/>
                          <a:ea typeface="Arial"/>
                          <a:cs typeface="Arial"/>
                          <a:sym typeface="Arial"/>
                        </a:rPr>
                        <a:t>Comet</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SMA-24J</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c>
                  <a:txBody>
                    <a:bodyPr/>
                    <a:lstStyle/>
                    <a:p>
                      <a:pPr indent="0" lvl="0" marL="0" marR="0" rtl="0" algn="l">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a:t>
                      </a:r>
                      <a:r>
                        <a:rPr lang="en-US" sz="2000"/>
                        <a:t>30</a:t>
                      </a:r>
                      <a:endParaRPr sz="2000" u="none" cap="none" strike="noStrike">
                        <a:latin typeface="Arial"/>
                        <a:ea typeface="Arial"/>
                        <a:cs typeface="Arial"/>
                        <a:sym typeface="Arial"/>
                      </a:endParaRPr>
                    </a:p>
                  </a:txBody>
                  <a:tcPr marT="50800" marB="50800" marR="127000" marL="127000" anchor="ctr">
                    <a:lnL cap="flat" cmpd="sng" w="12700">
                      <a:solidFill>
                        <a:srgbClr val="D9D9E3"/>
                      </a:solidFill>
                      <a:prstDash val="solid"/>
                      <a:round/>
                      <a:headEnd len="sm" w="sm" type="none"/>
                      <a:tailEnd len="sm" w="sm" type="none"/>
                    </a:lnL>
                    <a:lnR cap="flat" cmpd="sng" w="12700">
                      <a:solidFill>
                        <a:srgbClr val="D9D9E3"/>
                      </a:solidFill>
                      <a:prstDash val="solid"/>
                      <a:round/>
                      <a:headEnd len="sm" w="sm" type="none"/>
                      <a:tailEnd len="sm" w="sm" type="none"/>
                    </a:lnR>
                    <a:lnT cap="flat" cmpd="sng" w="12700">
                      <a:solidFill>
                        <a:srgbClr val="D9D9E3"/>
                      </a:solidFill>
                      <a:prstDash val="solid"/>
                      <a:round/>
                      <a:headEnd len="sm" w="sm" type="none"/>
                      <a:tailEnd len="sm" w="sm" type="none"/>
                    </a:lnT>
                    <a:lnB cap="flat" cmpd="sng" w="12700">
                      <a:solidFill>
                        <a:srgbClr val="D9D9E3"/>
                      </a:solidFill>
                      <a:prstDash val="solid"/>
                      <a:round/>
                      <a:headEnd len="sm" w="sm" type="none"/>
                      <a:tailEnd len="sm" w="sm" type="none"/>
                    </a:lnB>
                    <a:solidFill>
                      <a:srgbClr val="F4F4F8"/>
                    </a:solidFill>
                  </a:tcPr>
                </a:tc>
              </a:tr>
            </a:tbl>
          </a:graphicData>
        </a:graphic>
      </p:graphicFrame>
      <p:pic>
        <p:nvPicPr>
          <p:cNvPr id="214" name="Google Shape;214;p19" title="Screenshot_20260916_002340.png"/>
          <p:cNvPicPr preferRelativeResize="0"/>
          <p:nvPr/>
        </p:nvPicPr>
        <p:blipFill>
          <a:blip r:embed="rId6">
            <a:alphaModFix/>
          </a:blip>
          <a:stretch>
            <a:fillRect/>
          </a:stretch>
        </p:blipFill>
        <p:spPr>
          <a:xfrm>
            <a:off x="7514822" y="3734475"/>
            <a:ext cx="4397674" cy="2950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descr="img/motif.jpg" id="220" name="Google Shape;220;p20"/>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21" name="Google Shape;221;p20"/>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22" name="Google Shape;222;p20"/>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23" name="Google Shape;223;p20"/>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Interface HT to cable</a:t>
            </a:r>
            <a:endParaRPr b="0" i="0" sz="3200" u="none" cap="none" strike="noStrike">
              <a:solidFill>
                <a:schemeClr val="dk1"/>
              </a:solidFill>
              <a:latin typeface="Calibri"/>
              <a:ea typeface="Calibri"/>
              <a:cs typeface="Calibri"/>
              <a:sym typeface="Calibri"/>
            </a:endParaRPr>
          </a:p>
        </p:txBody>
      </p:sp>
      <p:pic>
        <p:nvPicPr>
          <p:cNvPr descr="img/p15_1.jpg" id="224" name="Google Shape;224;p20"/>
          <p:cNvPicPr preferRelativeResize="0"/>
          <p:nvPr/>
        </p:nvPicPr>
        <p:blipFill rotWithShape="1">
          <a:blip r:embed="rId6">
            <a:alphaModFix/>
          </a:blip>
          <a:srcRect b="0" l="0" r="0" t="0"/>
          <a:stretch/>
        </p:blipFill>
        <p:spPr>
          <a:xfrm>
            <a:off x="1656148" y="1527048"/>
            <a:ext cx="3628001" cy="4828032"/>
          </a:xfrm>
          <a:prstGeom prst="rect">
            <a:avLst/>
          </a:prstGeom>
          <a:noFill/>
          <a:ln>
            <a:noFill/>
          </a:ln>
        </p:spPr>
      </p:pic>
      <p:pic>
        <p:nvPicPr>
          <p:cNvPr descr="img/p15_0.jpg" id="225" name="Google Shape;225;p20"/>
          <p:cNvPicPr preferRelativeResize="0"/>
          <p:nvPr/>
        </p:nvPicPr>
        <p:blipFill rotWithShape="1">
          <a:blip r:embed="rId7">
            <a:alphaModFix/>
          </a:blip>
          <a:srcRect b="0" l="0" r="0" t="0"/>
          <a:stretch/>
        </p:blipFill>
        <p:spPr>
          <a:xfrm>
            <a:off x="6917436" y="1527048"/>
            <a:ext cx="3621024" cy="482803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descr="img/motif.jpg" id="231" name="Google Shape;231;p21"/>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32" name="Google Shape;232;p21"/>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33" name="Google Shape;233;p21"/>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34" name="Google Shape;234;p21"/>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Mobile Radio system</a:t>
            </a:r>
            <a:endParaRPr b="0" i="0" sz="3200" u="none" cap="none" strike="noStrike">
              <a:solidFill>
                <a:schemeClr val="dk1"/>
              </a:solidFill>
              <a:latin typeface="Calibri"/>
              <a:ea typeface="Calibri"/>
              <a:cs typeface="Calibri"/>
              <a:sym typeface="Calibri"/>
            </a:endParaRPr>
          </a:p>
        </p:txBody>
      </p:sp>
      <p:sp>
        <p:nvSpPr>
          <p:cNvPr id="235" name="Google Shape;235;p21"/>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Instead of HT install a mobile radio</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Dual band radio recommended: 2/70</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Use same vehicle antennas as with HT</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Make sure power handling of antenna is adequate</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12 Volts supplied by vehicle (be sure to use a fuse</a:t>
            </a:r>
            <a:r>
              <a:rPr lang="en-US" sz="2200"/>
              <a:t>)</a:t>
            </a:r>
            <a:endParaRPr b="0" i="0" sz="22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200"/>
              <a:buFont typeface="Arial"/>
              <a:buChar char="•"/>
            </a:pPr>
            <a:r>
              <a:rPr b="0" i="0" lang="en-US" sz="2200" u="none" cap="none" strike="noStrike">
                <a:solidFill>
                  <a:srgbClr val="000000"/>
                </a:solidFill>
                <a:latin typeface="Arial"/>
                <a:ea typeface="Arial"/>
                <a:cs typeface="Arial"/>
                <a:sym typeface="Arial"/>
              </a:rPr>
              <a:t>More power, better range, more reliable comms, install securely</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descr="img/motif.jpg" id="241" name="Google Shape;241;p22"/>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42" name="Google Shape;242;p22"/>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43" name="Google Shape;243;p22"/>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44" name="Google Shape;244;p22"/>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Let’s go mobile with the HT</a:t>
            </a:r>
            <a:endParaRPr b="0" i="0" sz="3200" u="none" cap="none" strike="noStrike">
              <a:solidFill>
                <a:schemeClr val="dk1"/>
              </a:solidFill>
              <a:latin typeface="Calibri"/>
              <a:ea typeface="Calibri"/>
              <a:cs typeface="Calibri"/>
              <a:sym typeface="Calibri"/>
            </a:endParaRPr>
          </a:p>
        </p:txBody>
      </p:sp>
      <p:sp>
        <p:nvSpPr>
          <p:cNvPr id="245" name="Google Shape;245;p22"/>
          <p:cNvSpPr txBox="1"/>
          <p:nvPr/>
        </p:nvSpPr>
        <p:spPr>
          <a:xfrm>
            <a:off x="411475" y="1572775"/>
            <a:ext cx="11490000" cy="47823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100"/>
              <a:buFont typeface="Arial"/>
              <a:buChar char="•"/>
            </a:pPr>
            <a:r>
              <a:rPr b="0" i="0" lang="en-US" sz="2100" u="none" cap="none" strike="noStrike">
                <a:solidFill>
                  <a:srgbClr val="000000"/>
                </a:solidFill>
                <a:latin typeface="Arial"/>
                <a:ea typeface="Arial"/>
                <a:cs typeface="Arial"/>
                <a:sym typeface="Arial"/>
              </a:rPr>
              <a:t>NC in Redwood City PD can hear a 5 Watt HT on 2 meters using a mag-mount antenna</a:t>
            </a:r>
            <a:endParaRPr b="0" i="0" sz="2100" u="none" cap="none" strike="noStrike">
              <a:solidFill>
                <a:schemeClr val="dk1"/>
              </a:solidFill>
              <a:latin typeface="Calibri"/>
              <a:ea typeface="Calibri"/>
              <a:cs typeface="Calibri"/>
              <a:sym typeface="Calibri"/>
            </a:endParaRPr>
          </a:p>
          <a:p>
            <a:pPr indent="-342900" lvl="0" marL="342900" marR="0" rtl="0" algn="l">
              <a:lnSpc>
                <a:spcPct val="105000"/>
              </a:lnSpc>
              <a:spcBef>
                <a:spcPts val="900"/>
              </a:spcBef>
              <a:spcAft>
                <a:spcPts val="0"/>
              </a:spcAft>
              <a:buClr>
                <a:srgbClr val="000000"/>
              </a:buClr>
              <a:buSzPts val="2100"/>
              <a:buFont typeface="Arial"/>
              <a:buChar char="•"/>
            </a:pPr>
            <a:r>
              <a:rPr b="0" i="0" lang="en-US" sz="2100" u="none" cap="none" strike="noStrike">
                <a:solidFill>
                  <a:srgbClr val="000000"/>
                </a:solidFill>
                <a:latin typeface="Arial"/>
                <a:ea typeface="Arial"/>
                <a:cs typeface="Arial"/>
                <a:sym typeface="Arial"/>
              </a:rPr>
              <a:t>Antenna installation: permanent or temporary? Drill a hole, attach mount, use mag-mount</a:t>
            </a:r>
            <a:endParaRPr b="0" i="0" sz="2100" u="none" cap="none" strike="noStrike">
              <a:solidFill>
                <a:schemeClr val="dk1"/>
              </a:solidFill>
              <a:latin typeface="Calibri"/>
              <a:ea typeface="Calibri"/>
              <a:cs typeface="Calibri"/>
              <a:sym typeface="Calibri"/>
            </a:endParaRPr>
          </a:p>
          <a:p>
            <a:pPr indent="-342900" lvl="0" marL="342900" marR="0" rtl="0" algn="l">
              <a:lnSpc>
                <a:spcPct val="105000"/>
              </a:lnSpc>
              <a:spcBef>
                <a:spcPts val="900"/>
              </a:spcBef>
              <a:spcAft>
                <a:spcPts val="0"/>
              </a:spcAft>
              <a:buClr>
                <a:srgbClr val="000000"/>
              </a:buClr>
              <a:buSzPts val="2100"/>
              <a:buFont typeface="Arial"/>
              <a:buChar char="•"/>
            </a:pPr>
            <a:r>
              <a:rPr b="0" i="0" lang="en-US" sz="2100" u="none" cap="none" strike="noStrike">
                <a:solidFill>
                  <a:srgbClr val="000000"/>
                </a:solidFill>
                <a:latin typeface="Arial"/>
                <a:ea typeface="Arial"/>
                <a:cs typeface="Arial"/>
                <a:sym typeface="Arial"/>
              </a:rPr>
              <a:t>Vehicle acts as ground plane</a:t>
            </a:r>
            <a:endParaRPr b="0" i="0" sz="2100" u="none" cap="none" strike="noStrike">
              <a:solidFill>
                <a:schemeClr val="dk1"/>
              </a:solidFill>
              <a:latin typeface="Calibri"/>
              <a:ea typeface="Calibri"/>
              <a:cs typeface="Calibri"/>
              <a:sym typeface="Calibri"/>
            </a:endParaRPr>
          </a:p>
          <a:p>
            <a:pPr indent="-342900" lvl="0" marL="342900" marR="0" rtl="0" algn="l">
              <a:lnSpc>
                <a:spcPct val="105000"/>
              </a:lnSpc>
              <a:spcBef>
                <a:spcPts val="900"/>
              </a:spcBef>
              <a:spcAft>
                <a:spcPts val="0"/>
              </a:spcAft>
              <a:buClr>
                <a:srgbClr val="000000"/>
              </a:buClr>
              <a:buSzPts val="2100"/>
              <a:buFont typeface="Arial"/>
              <a:buChar char="•"/>
            </a:pPr>
            <a:r>
              <a:rPr b="0" i="0" lang="en-US" sz="2100" u="none" cap="none" strike="noStrike">
                <a:solidFill>
                  <a:srgbClr val="000000"/>
                </a:solidFill>
                <a:latin typeface="Arial"/>
                <a:ea typeface="Arial"/>
                <a:cs typeface="Arial"/>
                <a:sym typeface="Arial"/>
              </a:rPr>
              <a:t>Mount antenna in middle of the roof</a:t>
            </a:r>
            <a:endParaRPr b="0" i="0" sz="2100" u="none" cap="none" strike="noStrike">
              <a:solidFill>
                <a:schemeClr val="dk1"/>
              </a:solidFill>
              <a:latin typeface="Calibri"/>
              <a:ea typeface="Calibri"/>
              <a:cs typeface="Calibri"/>
              <a:sym typeface="Calibri"/>
            </a:endParaRPr>
          </a:p>
          <a:p>
            <a:pPr indent="-342900" lvl="0" marL="342900" marR="0" rtl="0" algn="l">
              <a:lnSpc>
                <a:spcPct val="105000"/>
              </a:lnSpc>
              <a:spcBef>
                <a:spcPts val="900"/>
              </a:spcBef>
              <a:spcAft>
                <a:spcPts val="0"/>
              </a:spcAft>
              <a:buClr>
                <a:srgbClr val="000000"/>
              </a:buClr>
              <a:buSzPts val="2100"/>
              <a:buFont typeface="Arial"/>
              <a:buChar char="•"/>
            </a:pPr>
            <a:r>
              <a:rPr b="0" i="0" lang="en-US" sz="2100" u="none" cap="none" strike="noStrike">
                <a:solidFill>
                  <a:srgbClr val="000000"/>
                </a:solidFill>
                <a:latin typeface="Arial"/>
                <a:ea typeface="Arial"/>
                <a:cs typeface="Arial"/>
                <a:sym typeface="Arial"/>
              </a:rPr>
              <a:t>Second option – on the trunk</a:t>
            </a:r>
            <a:endParaRPr b="0" i="0" sz="2100" u="none" cap="none" strike="noStrike">
              <a:solidFill>
                <a:schemeClr val="dk1"/>
              </a:solidFill>
              <a:latin typeface="Calibri"/>
              <a:ea typeface="Calibri"/>
              <a:cs typeface="Calibri"/>
              <a:sym typeface="Calibri"/>
            </a:endParaRPr>
          </a:p>
          <a:p>
            <a:pPr indent="-342900" lvl="0" marL="342900" marR="0" rtl="0" algn="l">
              <a:lnSpc>
                <a:spcPct val="105000"/>
              </a:lnSpc>
              <a:spcBef>
                <a:spcPts val="900"/>
              </a:spcBef>
              <a:spcAft>
                <a:spcPts val="0"/>
              </a:spcAft>
              <a:buClr>
                <a:srgbClr val="000000"/>
              </a:buClr>
              <a:buSzPts val="2100"/>
              <a:buFont typeface="Arial"/>
              <a:buChar char="•"/>
            </a:pPr>
            <a:r>
              <a:rPr b="0" i="0" lang="en-US" sz="2100" u="none" cap="none" strike="noStrike">
                <a:solidFill>
                  <a:srgbClr val="000000"/>
                </a:solidFill>
                <a:latin typeface="Arial"/>
                <a:ea typeface="Arial"/>
                <a:cs typeface="Arial"/>
                <a:sym typeface="Arial"/>
              </a:rPr>
              <a:t>Interface to HT – may require adapter</a:t>
            </a:r>
            <a:endParaRPr b="0" i="0" sz="2100" u="none" cap="none" strike="noStrike">
              <a:solidFill>
                <a:schemeClr val="dk1"/>
              </a:solidFill>
              <a:latin typeface="Calibri"/>
              <a:ea typeface="Calibri"/>
              <a:cs typeface="Calibri"/>
              <a:sym typeface="Calibri"/>
            </a:endParaRPr>
          </a:p>
          <a:p>
            <a:pPr indent="-342900" lvl="0" marL="342900" marR="0" rtl="0" algn="l">
              <a:lnSpc>
                <a:spcPct val="105000"/>
              </a:lnSpc>
              <a:spcBef>
                <a:spcPts val="900"/>
              </a:spcBef>
              <a:spcAft>
                <a:spcPts val="0"/>
              </a:spcAft>
              <a:buClr>
                <a:srgbClr val="000000"/>
              </a:buClr>
              <a:buSzPts val="2100"/>
              <a:buFont typeface="Arial"/>
              <a:buChar char="•"/>
            </a:pPr>
            <a:r>
              <a:rPr b="0" i="0" lang="en-US" sz="2100" u="none" cap="none" strike="noStrike">
                <a:solidFill>
                  <a:srgbClr val="000000"/>
                </a:solidFill>
                <a:latin typeface="Arial"/>
                <a:ea typeface="Arial"/>
                <a:cs typeface="Arial"/>
                <a:sym typeface="Arial"/>
              </a:rPr>
              <a:t>Use speaker mike for convenience in vehicle</a:t>
            </a:r>
            <a:endParaRPr b="0" i="0" sz="2100" u="none" cap="none" strike="noStrike">
              <a:solidFill>
                <a:schemeClr val="dk1"/>
              </a:solidFill>
              <a:latin typeface="Calibri"/>
              <a:ea typeface="Calibri"/>
              <a:cs typeface="Calibri"/>
              <a:sym typeface="Calibri"/>
            </a:endParaRPr>
          </a:p>
        </p:txBody>
      </p:sp>
      <p:pic>
        <p:nvPicPr>
          <p:cNvPr id="246" name="Google Shape;246;p22" title="Screenshot_20260916_001205.png"/>
          <p:cNvPicPr preferRelativeResize="0"/>
          <p:nvPr/>
        </p:nvPicPr>
        <p:blipFill>
          <a:blip r:embed="rId6">
            <a:alphaModFix/>
          </a:blip>
          <a:stretch>
            <a:fillRect/>
          </a:stretch>
        </p:blipFill>
        <p:spPr>
          <a:xfrm>
            <a:off x="8319848" y="3788598"/>
            <a:ext cx="3219875" cy="2509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descr="img/motif.jpg" id="252" name="Google Shape;252;p23"/>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53" name="Google Shape;253;p23"/>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54" name="Google Shape;254;p23"/>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55" name="Google Shape;255;p23"/>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000" u="none" cap="none" strike="noStrike">
                <a:solidFill>
                  <a:srgbClr val="333399"/>
                </a:solidFill>
                <a:latin typeface="Arial"/>
                <a:ea typeface="Arial"/>
                <a:cs typeface="Arial"/>
                <a:sym typeface="Arial"/>
              </a:rPr>
              <a:t>Mobile Antenna Possibilities: </a:t>
            </a:r>
            <a:endParaRPr b="1" i="0" sz="3000" u="none" cap="none" strike="noStrike">
              <a:solidFill>
                <a:srgbClr val="333399"/>
              </a:solidFill>
              <a:latin typeface="Arial"/>
              <a:ea typeface="Arial"/>
              <a:cs typeface="Arial"/>
              <a:sym typeface="Arial"/>
            </a:endParaRPr>
          </a:p>
          <a:p>
            <a:pPr indent="0" lvl="0" marL="0" marR="0" rtl="0" algn="l">
              <a:spcBef>
                <a:spcPts val="0"/>
              </a:spcBef>
              <a:spcAft>
                <a:spcPts val="0"/>
              </a:spcAft>
              <a:buClr>
                <a:srgbClr val="333399"/>
              </a:buClr>
              <a:buSzPts val="3200"/>
              <a:buFont typeface="Arial"/>
              <a:buNone/>
            </a:pPr>
            <a:r>
              <a:rPr b="1" i="0" lang="en-US" sz="3000" u="none" cap="none" strike="noStrike">
                <a:solidFill>
                  <a:srgbClr val="333399"/>
                </a:solidFill>
                <a:latin typeface="Arial"/>
                <a:ea typeface="Arial"/>
                <a:cs typeface="Arial"/>
                <a:sym typeface="Arial"/>
              </a:rPr>
              <a:t>Hershey “Kiss”, Larsen 2/70</a:t>
            </a:r>
            <a:endParaRPr b="0" i="0" sz="3000" u="none" cap="none" strike="noStrike">
              <a:solidFill>
                <a:schemeClr val="dk1"/>
              </a:solidFill>
              <a:latin typeface="Calibri"/>
              <a:ea typeface="Calibri"/>
              <a:cs typeface="Calibri"/>
              <a:sym typeface="Calibri"/>
            </a:endParaRPr>
          </a:p>
        </p:txBody>
      </p:sp>
      <p:pic>
        <p:nvPicPr>
          <p:cNvPr descr="img/p10_1.jpg" id="256" name="Google Shape;256;p23"/>
          <p:cNvPicPr preferRelativeResize="0"/>
          <p:nvPr/>
        </p:nvPicPr>
        <p:blipFill rotWithShape="1">
          <a:blip r:embed="rId6">
            <a:alphaModFix/>
          </a:blip>
          <a:srcRect b="0" l="0" r="0" t="0"/>
          <a:stretch/>
        </p:blipFill>
        <p:spPr>
          <a:xfrm>
            <a:off x="1653932" y="1527048"/>
            <a:ext cx="3632432" cy="4828032"/>
          </a:xfrm>
          <a:prstGeom prst="rect">
            <a:avLst/>
          </a:prstGeom>
          <a:noFill/>
          <a:ln>
            <a:noFill/>
          </a:ln>
        </p:spPr>
      </p:pic>
      <p:pic>
        <p:nvPicPr>
          <p:cNvPr descr="img/p10_0.jpg" id="257" name="Google Shape;257;p23"/>
          <p:cNvPicPr preferRelativeResize="0"/>
          <p:nvPr/>
        </p:nvPicPr>
        <p:blipFill rotWithShape="1">
          <a:blip r:embed="rId7">
            <a:alphaModFix/>
          </a:blip>
          <a:srcRect b="0" l="0" r="0" t="0"/>
          <a:stretch/>
        </p:blipFill>
        <p:spPr>
          <a:xfrm>
            <a:off x="6911732" y="1527048"/>
            <a:ext cx="3632432" cy="482803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descr="img/motif.jpg" id="263" name="Google Shape;263;p24"/>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64" name="Google Shape;264;p24"/>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65" name="Google Shape;265;p24"/>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66" name="Google Shape;266;p24"/>
          <p:cNvSpPr txBox="1"/>
          <p:nvPr/>
        </p:nvSpPr>
        <p:spPr>
          <a:xfrm>
            <a:off x="1444752" y="54864"/>
            <a:ext cx="9235500" cy="9327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000"/>
              <a:buFont typeface="Arial"/>
              <a:buNone/>
            </a:pPr>
            <a:r>
              <a:rPr b="1" i="0" lang="en-US" sz="3000" u="none" cap="none" strike="noStrike">
                <a:solidFill>
                  <a:srgbClr val="333399"/>
                </a:solidFill>
                <a:latin typeface="Arial"/>
                <a:ea typeface="Arial"/>
                <a:cs typeface="Arial"/>
                <a:sym typeface="Arial"/>
              </a:rPr>
              <a:t>Mag mount grounding: what actually matters</a:t>
            </a:r>
            <a:endParaRPr b="0" i="0" sz="3000" u="none" cap="none" strike="noStrike">
              <a:solidFill>
                <a:schemeClr val="dk1"/>
              </a:solidFill>
              <a:latin typeface="Calibri"/>
              <a:ea typeface="Calibri"/>
              <a:cs typeface="Calibri"/>
              <a:sym typeface="Calibri"/>
            </a:endParaRPr>
          </a:p>
        </p:txBody>
      </p:sp>
      <p:sp>
        <p:nvSpPr>
          <p:cNvPr id="267" name="Google Shape;267;p24"/>
          <p:cNvSpPr txBox="1"/>
          <p:nvPr/>
        </p:nvSpPr>
        <p:spPr>
          <a:xfrm>
            <a:off x="960120" y="1463040"/>
            <a:ext cx="103326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00"/>
              <a:buFont typeface="Arial"/>
              <a:buNone/>
            </a:pPr>
            <a:r>
              <a:rPr lang="en-US" sz="1600"/>
              <a:t>A mag mount does not touch bare metal</a:t>
            </a:r>
            <a:r>
              <a:rPr b="0" i="0" lang="en-US" sz="1600" u="none" cap="none" strike="noStrike">
                <a:solidFill>
                  <a:srgbClr val="000000"/>
                </a:solidFill>
                <a:latin typeface="Arial"/>
                <a:ea typeface="Arial"/>
                <a:cs typeface="Arial"/>
                <a:sym typeface="Arial"/>
              </a:rPr>
              <a:t>. Paint and the protective pad are in the way, so there is no DC connection to the roof at all. It still works, and here is why.</a:t>
            </a:r>
            <a:endParaRPr b="0" i="0" sz="1600" u="none" cap="none" strike="noStrike">
              <a:solidFill>
                <a:schemeClr val="dk1"/>
              </a:solidFill>
              <a:latin typeface="Calibri"/>
              <a:ea typeface="Calibri"/>
              <a:cs typeface="Calibri"/>
              <a:sym typeface="Calibri"/>
            </a:endParaRPr>
          </a:p>
        </p:txBody>
      </p:sp>
      <p:sp>
        <p:nvSpPr>
          <p:cNvPr id="268" name="Google Shape;268;p24"/>
          <p:cNvSpPr/>
          <p:nvPr/>
        </p:nvSpPr>
        <p:spPr>
          <a:xfrm>
            <a:off x="960120" y="2057400"/>
            <a:ext cx="4983600" cy="3017400"/>
          </a:xfrm>
          <a:prstGeom prst="roundRect">
            <a:avLst>
              <a:gd fmla="val 2424" name="adj"/>
            </a:avLst>
          </a:prstGeom>
          <a:solidFill>
            <a:srgbClr val="F4F4F8"/>
          </a:solidFill>
          <a:ln cap="flat" cmpd="sng" w="12700">
            <a:solidFill>
              <a:srgbClr val="D9D9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4"/>
          <p:cNvSpPr txBox="1"/>
          <p:nvPr/>
        </p:nvSpPr>
        <p:spPr>
          <a:xfrm>
            <a:off x="1188720" y="2194560"/>
            <a:ext cx="45264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33399"/>
              </a:buClr>
              <a:buSzPts val="1900"/>
              <a:buFont typeface="Arial"/>
              <a:buNone/>
            </a:pPr>
            <a:r>
              <a:rPr b="1" i="0" lang="en-US" sz="1900" u="none" cap="none" strike="noStrike">
                <a:solidFill>
                  <a:srgbClr val="333399"/>
                </a:solidFill>
                <a:latin typeface="Arial"/>
                <a:ea typeface="Arial"/>
                <a:cs typeface="Arial"/>
                <a:sym typeface="Arial"/>
              </a:rPr>
              <a:t>Why it works anyway</a:t>
            </a:r>
            <a:endParaRPr b="0" i="0" sz="1900" u="none" cap="none" strike="noStrike">
              <a:solidFill>
                <a:schemeClr val="dk1"/>
              </a:solidFill>
              <a:latin typeface="Calibri"/>
              <a:ea typeface="Calibri"/>
              <a:cs typeface="Calibri"/>
              <a:sym typeface="Calibri"/>
            </a:endParaRPr>
          </a:p>
        </p:txBody>
      </p:sp>
      <p:sp>
        <p:nvSpPr>
          <p:cNvPr id="270" name="Google Shape;270;p24"/>
          <p:cNvSpPr txBox="1"/>
          <p:nvPr/>
        </p:nvSpPr>
        <p:spPr>
          <a:xfrm>
            <a:off x="1188720" y="2633472"/>
            <a:ext cx="4526400" cy="2286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3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The magnet, the paint and the steel roof form a capacitor. At 2 meters and 70 cm that is a good enough RF path back to the body</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 bigger magnet base couples better. Small bargain mounts are the usual culprit</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This is not a safety ground and not a DC ground. A meter will read open across it, and that is normal</a:t>
            </a:r>
            <a:endParaRPr b="0" i="0" sz="1400" u="none" cap="none" strike="noStrike">
              <a:solidFill>
                <a:schemeClr val="dk1"/>
              </a:solidFill>
              <a:latin typeface="Calibri"/>
              <a:ea typeface="Calibri"/>
              <a:cs typeface="Calibri"/>
              <a:sym typeface="Calibri"/>
            </a:endParaRPr>
          </a:p>
        </p:txBody>
      </p:sp>
      <p:sp>
        <p:nvSpPr>
          <p:cNvPr id="271" name="Google Shape;271;p24"/>
          <p:cNvSpPr/>
          <p:nvPr/>
        </p:nvSpPr>
        <p:spPr>
          <a:xfrm>
            <a:off x="6263640" y="2057400"/>
            <a:ext cx="4983600" cy="3017400"/>
          </a:xfrm>
          <a:prstGeom prst="roundRect">
            <a:avLst>
              <a:gd fmla="val 2424" name="adj"/>
            </a:avLst>
          </a:prstGeom>
          <a:solidFill>
            <a:srgbClr val="F4F4F8"/>
          </a:solidFill>
          <a:ln cap="flat" cmpd="sng" w="12700">
            <a:solidFill>
              <a:srgbClr val="D9D9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4"/>
          <p:cNvSpPr txBox="1"/>
          <p:nvPr/>
        </p:nvSpPr>
        <p:spPr>
          <a:xfrm>
            <a:off x="6492240" y="2194560"/>
            <a:ext cx="45264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33399"/>
              </a:buClr>
              <a:buSzPts val="1900"/>
              <a:buFont typeface="Arial"/>
              <a:buNone/>
            </a:pPr>
            <a:r>
              <a:rPr b="1" i="0" lang="en-US" sz="1900" u="none" cap="none" strike="noStrike">
                <a:solidFill>
                  <a:srgbClr val="333399"/>
                </a:solidFill>
                <a:latin typeface="Arial"/>
                <a:ea typeface="Arial"/>
                <a:cs typeface="Arial"/>
                <a:sym typeface="Arial"/>
              </a:rPr>
              <a:t>How to get it right</a:t>
            </a:r>
            <a:endParaRPr b="0" i="0" sz="1900" u="none" cap="none" strike="noStrike">
              <a:solidFill>
                <a:schemeClr val="dk1"/>
              </a:solidFill>
              <a:latin typeface="Calibri"/>
              <a:ea typeface="Calibri"/>
              <a:cs typeface="Calibri"/>
              <a:sym typeface="Calibri"/>
            </a:endParaRPr>
          </a:p>
        </p:txBody>
      </p:sp>
      <p:sp>
        <p:nvSpPr>
          <p:cNvPr id="273" name="Google Shape;273;p24"/>
          <p:cNvSpPr txBox="1"/>
          <p:nvPr/>
        </p:nvSpPr>
        <p:spPr>
          <a:xfrm>
            <a:off x="6492240" y="2633472"/>
            <a:ext cx="4526400" cy="2286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3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Center of the roof. A quarter wave on 2 meters wants roughly 20 inches of metal in every direction</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Clean the roof and the pad. Grit lifts the magnet, costs you coupling and scratches the paint</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Leave the vinyl cover on. Bare metal would couple better but it grinds the paint and starts rust</a:t>
            </a:r>
            <a:endParaRPr b="0" i="0" sz="1400" u="none" cap="none" strike="noStrike">
              <a:solidFill>
                <a:schemeClr val="dk1"/>
              </a:solidFill>
              <a:latin typeface="Calibri"/>
              <a:ea typeface="Calibri"/>
              <a:cs typeface="Calibri"/>
              <a:sym typeface="Calibri"/>
            </a:endParaRPr>
          </a:p>
          <a:p>
            <a:pPr indent="-342900" lvl="0" marL="342900" marR="0" rtl="0" algn="l">
              <a:lnSpc>
                <a:spcPct val="103000"/>
              </a:lnSpc>
              <a:spcBef>
                <a:spcPts val="100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Size the base to the antenna. A tall 5/8 whip on a small magnet will let go at highway speed</a:t>
            </a:r>
            <a:endParaRPr b="0" i="0" sz="1400" u="none" cap="none" strike="noStrike">
              <a:solidFill>
                <a:schemeClr val="dk1"/>
              </a:solidFill>
              <a:latin typeface="Calibri"/>
              <a:ea typeface="Calibri"/>
              <a:cs typeface="Calibri"/>
              <a:sym typeface="Calibri"/>
            </a:endParaRPr>
          </a:p>
        </p:txBody>
      </p:sp>
      <p:sp>
        <p:nvSpPr>
          <p:cNvPr id="274" name="Google Shape;274;p24"/>
          <p:cNvSpPr/>
          <p:nvPr/>
        </p:nvSpPr>
        <p:spPr>
          <a:xfrm>
            <a:off x="960120" y="5257800"/>
            <a:ext cx="10287000" cy="1326000"/>
          </a:xfrm>
          <a:prstGeom prst="roundRect">
            <a:avLst>
              <a:gd fmla="val 5517" name="adj"/>
            </a:avLst>
          </a:prstGeom>
          <a:solidFill>
            <a:srgbClr val="EDEDF6"/>
          </a:solidFill>
          <a:ln cap="flat" cmpd="sng" w="12700">
            <a:solidFill>
              <a:srgbClr val="D9D9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4"/>
          <p:cNvSpPr txBox="1"/>
          <p:nvPr/>
        </p:nvSpPr>
        <p:spPr>
          <a:xfrm>
            <a:off x="1234440" y="5358384"/>
            <a:ext cx="9738300" cy="114300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Prove it, do not assume it. </a:t>
            </a:r>
            <a:r>
              <a:rPr b="0" i="0" lang="en-US" sz="1400" u="none" cap="none" strike="noStrike">
                <a:solidFill>
                  <a:srgbClr val="000000"/>
                </a:solidFill>
                <a:latin typeface="Arial"/>
                <a:ea typeface="Arial"/>
                <a:cs typeface="Arial"/>
                <a:sym typeface="Arial"/>
              </a:rPr>
              <a:t>Read SWR with the antenna where it will actually live. Good in the middle of the roof and poor on the trunk lid points at the ground plane, not the antenna.</a:t>
            </a:r>
            <a:endParaRPr b="0" i="0" sz="14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Check the vehicle first. </a:t>
            </a:r>
            <a:r>
              <a:rPr lang="en-US"/>
              <a:t>A composite roof or a large glass sunroof means no ground plane at all. An aluminum body gives you a fine ground plane but nothing for a magnet to hold, so you need a lip mount or a through-hole mount.</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descr="img/motif.jpg" id="281" name="Google Shape;281;p25"/>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82" name="Google Shape;282;p25"/>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83" name="Google Shape;283;p25"/>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84" name="Google Shape;284;p25"/>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lang="en-US" sz="3200">
                <a:solidFill>
                  <a:srgbClr val="333399"/>
                </a:solidFill>
              </a:rPr>
              <a:t>Mobile R</a:t>
            </a:r>
            <a:r>
              <a:rPr b="1" i="0" lang="en-US" sz="3200" u="none" cap="none" strike="noStrike">
                <a:solidFill>
                  <a:srgbClr val="333399"/>
                </a:solidFill>
                <a:latin typeface="Arial"/>
                <a:ea typeface="Arial"/>
                <a:cs typeface="Arial"/>
                <a:sym typeface="Arial"/>
              </a:rPr>
              <a:t>emote </a:t>
            </a:r>
            <a:r>
              <a:rPr b="1" lang="en-US" sz="3200">
                <a:solidFill>
                  <a:srgbClr val="333399"/>
                </a:solidFill>
              </a:rPr>
              <a:t>D</a:t>
            </a:r>
            <a:r>
              <a:rPr b="1" i="0" lang="en-US" sz="3200" u="none" cap="none" strike="noStrike">
                <a:solidFill>
                  <a:srgbClr val="333399"/>
                </a:solidFill>
                <a:latin typeface="Arial"/>
                <a:ea typeface="Arial"/>
                <a:cs typeface="Arial"/>
                <a:sym typeface="Arial"/>
              </a:rPr>
              <a:t>ead </a:t>
            </a:r>
            <a:r>
              <a:rPr b="1" lang="en-US" sz="3200">
                <a:solidFill>
                  <a:srgbClr val="333399"/>
                </a:solidFill>
              </a:rPr>
              <a:t>I</a:t>
            </a:r>
            <a:r>
              <a:rPr b="1" i="0" lang="en-US" sz="3200" u="none" cap="none" strike="noStrike">
                <a:solidFill>
                  <a:srgbClr val="333399"/>
                </a:solidFill>
                <a:latin typeface="Arial"/>
                <a:ea typeface="Arial"/>
                <a:cs typeface="Arial"/>
                <a:sym typeface="Arial"/>
              </a:rPr>
              <a:t>nstallation</a:t>
            </a:r>
            <a:endParaRPr b="1" i="0" sz="3200" u="none" cap="none" strike="noStrike">
              <a:solidFill>
                <a:srgbClr val="333399"/>
              </a:solidFill>
              <a:latin typeface="Arial"/>
              <a:ea typeface="Arial"/>
              <a:cs typeface="Arial"/>
              <a:sym typeface="Arial"/>
            </a:endParaRPr>
          </a:p>
          <a:p>
            <a:pPr indent="0" lvl="0" marL="0" marR="0" rtl="0" algn="l">
              <a:spcBef>
                <a:spcPts val="0"/>
              </a:spcBef>
              <a:spcAft>
                <a:spcPts val="0"/>
              </a:spcAft>
              <a:buClr>
                <a:srgbClr val="333399"/>
              </a:buClr>
              <a:buSzPts val="3200"/>
              <a:buFont typeface="Arial"/>
              <a:buNone/>
            </a:pPr>
            <a:r>
              <a:rPr b="1" lang="en-US" sz="3200">
                <a:solidFill>
                  <a:srgbClr val="333399"/>
                </a:solidFill>
              </a:rPr>
              <a:t>FT-8900 Left - FTM-300R Right</a:t>
            </a:r>
            <a:endParaRPr b="1" sz="3200">
              <a:solidFill>
                <a:srgbClr val="333399"/>
              </a:solidFill>
            </a:endParaRPr>
          </a:p>
        </p:txBody>
      </p:sp>
      <p:pic>
        <p:nvPicPr>
          <p:cNvPr descr="img/p17_0.jpg" id="285" name="Google Shape;285;p25"/>
          <p:cNvPicPr preferRelativeResize="0"/>
          <p:nvPr/>
        </p:nvPicPr>
        <p:blipFill rotWithShape="1">
          <a:blip r:embed="rId6">
            <a:alphaModFix/>
          </a:blip>
          <a:srcRect b="0" l="0" r="0" t="0"/>
          <a:stretch/>
        </p:blipFill>
        <p:spPr>
          <a:xfrm>
            <a:off x="286772" y="1498073"/>
            <a:ext cx="3628826" cy="4828033"/>
          </a:xfrm>
          <a:prstGeom prst="rect">
            <a:avLst/>
          </a:prstGeom>
          <a:noFill/>
          <a:ln>
            <a:noFill/>
          </a:ln>
        </p:spPr>
      </p:pic>
      <p:pic>
        <p:nvPicPr>
          <p:cNvPr id="286" name="Google Shape;286;p25" title="20260914_183010 (1).jpg"/>
          <p:cNvPicPr preferRelativeResize="0"/>
          <p:nvPr/>
        </p:nvPicPr>
        <p:blipFill rotWithShape="1">
          <a:blip r:embed="rId7">
            <a:alphaModFix/>
          </a:blip>
          <a:srcRect b="25391" l="0" r="0" t="10764"/>
          <a:stretch/>
        </p:blipFill>
        <p:spPr>
          <a:xfrm>
            <a:off x="4309475" y="1420800"/>
            <a:ext cx="5214450" cy="2496974"/>
          </a:xfrm>
          <a:prstGeom prst="rect">
            <a:avLst/>
          </a:prstGeom>
          <a:noFill/>
          <a:ln>
            <a:noFill/>
          </a:ln>
        </p:spPr>
      </p:pic>
      <p:pic>
        <p:nvPicPr>
          <p:cNvPr id="287" name="Google Shape;287;p25" title="20260914_183022 (1).jpg"/>
          <p:cNvPicPr preferRelativeResize="0"/>
          <p:nvPr/>
        </p:nvPicPr>
        <p:blipFill rotWithShape="1">
          <a:blip r:embed="rId8">
            <a:alphaModFix/>
          </a:blip>
          <a:srcRect b="0" l="16730" r="8782" t="0"/>
          <a:stretch/>
        </p:blipFill>
        <p:spPr>
          <a:xfrm>
            <a:off x="4309475" y="4070175"/>
            <a:ext cx="2617624" cy="2635425"/>
          </a:xfrm>
          <a:prstGeom prst="rect">
            <a:avLst/>
          </a:prstGeom>
          <a:noFill/>
          <a:ln>
            <a:noFill/>
          </a:ln>
        </p:spPr>
      </p:pic>
      <p:pic>
        <p:nvPicPr>
          <p:cNvPr id="288" name="Google Shape;288;p25" title="20260914_182954 (1).jpg"/>
          <p:cNvPicPr preferRelativeResize="0"/>
          <p:nvPr/>
        </p:nvPicPr>
        <p:blipFill rotWithShape="1">
          <a:blip r:embed="rId9">
            <a:alphaModFix/>
          </a:blip>
          <a:srcRect b="47729" l="0" r="0" t="0"/>
          <a:stretch/>
        </p:blipFill>
        <p:spPr>
          <a:xfrm>
            <a:off x="7106975" y="4444938"/>
            <a:ext cx="4810450" cy="18859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descr="img/motif.jpg" id="294" name="Google Shape;294;p26"/>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295" name="Google Shape;295;p26"/>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296" name="Google Shape;296;p26"/>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297" name="Google Shape;297;p26"/>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lang="en-US" sz="3200">
                <a:solidFill>
                  <a:srgbClr val="333399"/>
                </a:solidFill>
              </a:rPr>
              <a:t>Car Antenna Mounting</a:t>
            </a:r>
            <a:endParaRPr b="0" i="0" sz="3200" u="none" cap="none" strike="noStrike">
              <a:solidFill>
                <a:schemeClr val="dk1"/>
              </a:solidFill>
              <a:latin typeface="Calibri"/>
              <a:ea typeface="Calibri"/>
              <a:cs typeface="Calibri"/>
              <a:sym typeface="Calibri"/>
            </a:endParaRPr>
          </a:p>
        </p:txBody>
      </p:sp>
      <p:pic>
        <p:nvPicPr>
          <p:cNvPr descr="img/p18_0.jpg" id="298" name="Google Shape;298;p26"/>
          <p:cNvPicPr preferRelativeResize="0"/>
          <p:nvPr/>
        </p:nvPicPr>
        <p:blipFill rotWithShape="1">
          <a:blip r:embed="rId6">
            <a:alphaModFix/>
          </a:blip>
          <a:srcRect b="0" l="0" r="0" t="0"/>
          <a:stretch/>
        </p:blipFill>
        <p:spPr>
          <a:xfrm>
            <a:off x="165357" y="1274598"/>
            <a:ext cx="7233006" cy="4828032"/>
          </a:xfrm>
          <a:prstGeom prst="rect">
            <a:avLst/>
          </a:prstGeom>
          <a:noFill/>
          <a:ln>
            <a:noFill/>
          </a:ln>
        </p:spPr>
      </p:pic>
      <p:pic>
        <p:nvPicPr>
          <p:cNvPr id="299" name="Google Shape;299;p26" title="20260914_183059 (1).jpg"/>
          <p:cNvPicPr preferRelativeResize="0"/>
          <p:nvPr/>
        </p:nvPicPr>
        <p:blipFill>
          <a:blip r:embed="rId7">
            <a:alphaModFix/>
          </a:blip>
          <a:stretch>
            <a:fillRect/>
          </a:stretch>
        </p:blipFill>
        <p:spPr>
          <a:xfrm>
            <a:off x="8007288" y="1274601"/>
            <a:ext cx="3621035" cy="4828026"/>
          </a:xfrm>
          <a:prstGeom prst="rect">
            <a:avLst/>
          </a:prstGeom>
          <a:noFill/>
          <a:ln>
            <a:noFill/>
          </a:ln>
        </p:spPr>
      </p:pic>
      <p:sp>
        <p:nvSpPr>
          <p:cNvPr id="300" name="Google Shape;300;p26"/>
          <p:cNvSpPr txBox="1"/>
          <p:nvPr/>
        </p:nvSpPr>
        <p:spPr>
          <a:xfrm>
            <a:off x="850000" y="6288100"/>
            <a:ext cx="57594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t>6/2/70 Antenna on mount, Note thin cable into trunk</a:t>
            </a:r>
            <a:endParaRPr sz="1700"/>
          </a:p>
        </p:txBody>
      </p:sp>
      <p:sp>
        <p:nvSpPr>
          <p:cNvPr id="301" name="Google Shape;301;p26"/>
          <p:cNvSpPr txBox="1"/>
          <p:nvPr/>
        </p:nvSpPr>
        <p:spPr>
          <a:xfrm>
            <a:off x="7344900" y="6295975"/>
            <a:ext cx="48471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t>Dual band with mount designed for F250 hood</a:t>
            </a:r>
            <a:endParaRPr sz="17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descr="img/motif.jpg" id="307" name="Google Shape;307;p27"/>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08" name="Google Shape;308;p27"/>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09" name="Google Shape;309;p27"/>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10" name="Google Shape;310;p27"/>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Home Base Station</a:t>
            </a:r>
            <a:endParaRPr b="0" i="0" sz="3200" u="none" cap="none" strike="noStrike">
              <a:solidFill>
                <a:schemeClr val="dk1"/>
              </a:solidFill>
              <a:latin typeface="Calibri"/>
              <a:ea typeface="Calibri"/>
              <a:cs typeface="Calibri"/>
              <a:sym typeface="Calibri"/>
            </a:endParaRPr>
          </a:p>
        </p:txBody>
      </p:sp>
      <p:sp>
        <p:nvSpPr>
          <p:cNvPr id="311" name="Google Shape;311;p27"/>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A mobile rig is usually used as a base station for its higher power and heat dissipation, longer talk power</a:t>
            </a:r>
            <a:endParaRPr b="0" i="0" sz="23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12V power supply or battery required</a:t>
            </a:r>
            <a:endParaRPr b="0" i="0" sz="23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Connect the rig to an external antenna on the roof</a:t>
            </a:r>
            <a:endParaRPr b="0" i="0" sz="23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300"/>
              <a:buFont typeface="Arial"/>
              <a:buChar char="•"/>
            </a:pPr>
            <a:r>
              <a:rPr b="0" i="0" lang="en-US" sz="2300" u="none" cap="none" strike="noStrike">
                <a:solidFill>
                  <a:srgbClr val="000000"/>
                </a:solidFill>
                <a:latin typeface="Arial"/>
                <a:ea typeface="Arial"/>
                <a:cs typeface="Arial"/>
                <a:sym typeface="Arial"/>
              </a:rPr>
              <a:t>A mag-mount on a metal cabinet works too, check how well it works inside</a:t>
            </a:r>
            <a:endParaRPr b="0" i="0" sz="23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descr="img/motif.jpg" id="317" name="Google Shape;317;p28"/>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18" name="Google Shape;318;p28"/>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19" name="Google Shape;319;p28"/>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20" name="Google Shape;320;p28"/>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100" u="none" cap="none" strike="noStrike">
                <a:solidFill>
                  <a:srgbClr val="333399"/>
                </a:solidFill>
                <a:latin typeface="Arial"/>
                <a:ea typeface="Arial"/>
                <a:cs typeface="Arial"/>
                <a:sym typeface="Arial"/>
              </a:rPr>
              <a:t>Yaesu FT-8100 dual band and 12V Power Supply</a:t>
            </a:r>
            <a:endParaRPr b="0" i="0" sz="3100" u="none" cap="none" strike="noStrike">
              <a:solidFill>
                <a:schemeClr val="dk1"/>
              </a:solidFill>
              <a:latin typeface="Calibri"/>
              <a:ea typeface="Calibri"/>
              <a:cs typeface="Calibri"/>
              <a:sym typeface="Calibri"/>
            </a:endParaRPr>
          </a:p>
        </p:txBody>
      </p:sp>
      <p:pic>
        <p:nvPicPr>
          <p:cNvPr descr="img/p20_1.jpg" id="321" name="Google Shape;321;p28"/>
          <p:cNvPicPr preferRelativeResize="0"/>
          <p:nvPr/>
        </p:nvPicPr>
        <p:blipFill rotWithShape="1">
          <a:blip r:embed="rId6">
            <a:alphaModFix/>
          </a:blip>
          <a:srcRect b="0" l="0" r="0" t="0"/>
          <a:stretch/>
        </p:blipFill>
        <p:spPr>
          <a:xfrm>
            <a:off x="1659636" y="1527048"/>
            <a:ext cx="3621024" cy="4828032"/>
          </a:xfrm>
          <a:prstGeom prst="rect">
            <a:avLst/>
          </a:prstGeom>
          <a:noFill/>
          <a:ln>
            <a:noFill/>
          </a:ln>
        </p:spPr>
      </p:pic>
      <p:pic>
        <p:nvPicPr>
          <p:cNvPr descr="img/p20_0.jpg" id="322" name="Google Shape;322;p28"/>
          <p:cNvPicPr preferRelativeResize="0"/>
          <p:nvPr/>
        </p:nvPicPr>
        <p:blipFill rotWithShape="1">
          <a:blip r:embed="rId7">
            <a:alphaModFix/>
          </a:blip>
          <a:srcRect b="0" l="0" r="0" t="0"/>
          <a:stretch/>
        </p:blipFill>
        <p:spPr>
          <a:xfrm>
            <a:off x="6364500" y="1744025"/>
            <a:ext cx="5339825" cy="40074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descr="img/motif.jpg" id="328" name="Google Shape;328;p29"/>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29" name="Google Shape;329;p29"/>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30" name="Google Shape;330;p29"/>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31" name="Google Shape;331;p29"/>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Base dual band antennas</a:t>
            </a:r>
            <a:endParaRPr b="0" i="0" sz="3200" u="none" cap="none" strike="noStrike">
              <a:solidFill>
                <a:schemeClr val="dk1"/>
              </a:solidFill>
              <a:latin typeface="Calibri"/>
              <a:ea typeface="Calibri"/>
              <a:cs typeface="Calibri"/>
              <a:sym typeface="Calibri"/>
            </a:endParaRPr>
          </a:p>
        </p:txBody>
      </p:sp>
      <p:sp>
        <p:nvSpPr>
          <p:cNvPr id="332" name="Google Shape;332;p29"/>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Diamond X50A    2/70    5.6 ft</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Comet GP-3        2/70    5.9 ft</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Mount antenna high, with no obstructions</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Use low loss quality coax cable</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Buy cable with connectors installed</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descr="img/motif.jpg" id="338" name="Google Shape;338;p30"/>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39" name="Google Shape;339;p30"/>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40" name="Google Shape;340;p30"/>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41" name="Google Shape;341;p30"/>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Coax loss at 100 ft </a:t>
            </a:r>
            <a:endParaRPr b="0" i="0" sz="3200" u="none" cap="none" strike="noStrike">
              <a:solidFill>
                <a:schemeClr val="dk1"/>
              </a:solidFill>
              <a:latin typeface="Calibri"/>
              <a:ea typeface="Calibri"/>
              <a:cs typeface="Calibri"/>
              <a:sym typeface="Calibri"/>
            </a:endParaRPr>
          </a:p>
        </p:txBody>
      </p:sp>
      <p:pic>
        <p:nvPicPr>
          <p:cNvPr id="342" name="Google Shape;342;p30" title="Screenshot_20260917_002728.png"/>
          <p:cNvPicPr preferRelativeResize="0"/>
          <p:nvPr/>
        </p:nvPicPr>
        <p:blipFill>
          <a:blip r:embed="rId6">
            <a:alphaModFix/>
          </a:blip>
          <a:stretch>
            <a:fillRect/>
          </a:stretch>
        </p:blipFill>
        <p:spPr>
          <a:xfrm>
            <a:off x="189425" y="1650276"/>
            <a:ext cx="11908675" cy="3459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descr="img/motif.jpg" id="348" name="Google Shape;348;p31"/>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49" name="Google Shape;349;p31"/>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50" name="Google Shape;350;p31"/>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51" name="Google Shape;351;p31"/>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External Antennas</a:t>
            </a:r>
            <a:endParaRPr b="0" i="0" sz="3200" u="none" cap="none" strike="noStrike">
              <a:solidFill>
                <a:schemeClr val="dk1"/>
              </a:solidFill>
              <a:latin typeface="Calibri"/>
              <a:ea typeface="Calibri"/>
              <a:cs typeface="Calibri"/>
              <a:sym typeface="Calibri"/>
            </a:endParaRPr>
          </a:p>
        </p:txBody>
      </p:sp>
      <p:sp>
        <p:nvSpPr>
          <p:cNvPr id="352" name="Google Shape;352;p31"/>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Waterproof connections with tape, wrap bottom up, so layered tape acts like roof shingles shedding water</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Provide service loops and drip loops</a:t>
            </a:r>
            <a:endParaRPr b="0" i="0" sz="2400" u="none" cap="none" strike="noStrike">
              <a:solidFill>
                <a:schemeClr val="dk1"/>
              </a:solidFill>
              <a:latin typeface="Calibri"/>
              <a:ea typeface="Calibri"/>
              <a:cs typeface="Calibri"/>
              <a:sym typeface="Calibri"/>
            </a:endParaRPr>
          </a:p>
          <a:p>
            <a:pPr indent="-342900" lvl="0" marL="342900" marR="0" rtl="0" algn="l">
              <a:lnSpc>
                <a:spcPct val="105000"/>
              </a:lnSpc>
              <a:spcBef>
                <a:spcPts val="120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Provide lightning protection, DC grounding</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descr="img/motif.jpg" id="358" name="Google Shape;358;p32"/>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59" name="Google Shape;359;p32"/>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60" name="Google Shape;360;p32"/>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61" name="Google Shape;361;p32"/>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Service Loop, Drip Loop</a:t>
            </a:r>
            <a:endParaRPr b="0" i="0" sz="3200" u="none" cap="none" strike="noStrike">
              <a:solidFill>
                <a:schemeClr val="dk1"/>
              </a:solidFill>
              <a:latin typeface="Calibri"/>
              <a:ea typeface="Calibri"/>
              <a:cs typeface="Calibri"/>
              <a:sym typeface="Calibri"/>
            </a:endParaRPr>
          </a:p>
        </p:txBody>
      </p:sp>
      <p:pic>
        <p:nvPicPr>
          <p:cNvPr descr="img/p24_1.jpg" id="362" name="Google Shape;362;p32"/>
          <p:cNvPicPr preferRelativeResize="0"/>
          <p:nvPr/>
        </p:nvPicPr>
        <p:blipFill rotWithShape="1">
          <a:blip r:embed="rId6">
            <a:alphaModFix/>
          </a:blip>
          <a:srcRect b="0" l="0" r="0" t="0"/>
          <a:stretch/>
        </p:blipFill>
        <p:spPr>
          <a:xfrm>
            <a:off x="1659636" y="1527048"/>
            <a:ext cx="3621024" cy="4828032"/>
          </a:xfrm>
          <a:prstGeom prst="rect">
            <a:avLst/>
          </a:prstGeom>
          <a:noFill/>
          <a:ln>
            <a:noFill/>
          </a:ln>
        </p:spPr>
      </p:pic>
      <p:pic>
        <p:nvPicPr>
          <p:cNvPr descr="img/p24_0.jpg" id="363" name="Google Shape;363;p32"/>
          <p:cNvPicPr preferRelativeResize="0"/>
          <p:nvPr/>
        </p:nvPicPr>
        <p:blipFill rotWithShape="1">
          <a:blip r:embed="rId7">
            <a:alphaModFix/>
          </a:blip>
          <a:srcRect b="0" l="0" r="0" t="0"/>
          <a:stretch/>
        </p:blipFill>
        <p:spPr>
          <a:xfrm>
            <a:off x="6327648" y="2145086"/>
            <a:ext cx="4800600" cy="359195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descr="img/motif.jpg" id="369" name="Google Shape;369;p33"/>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70" name="Google Shape;370;p33"/>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71" name="Google Shape;371;p33"/>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72" name="Google Shape;372;p33"/>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Grounding, lightning protection</a:t>
            </a:r>
            <a:endParaRPr b="0" i="0" sz="3200" u="none" cap="none" strike="noStrike">
              <a:solidFill>
                <a:schemeClr val="dk1"/>
              </a:solidFill>
              <a:latin typeface="Calibri"/>
              <a:ea typeface="Calibri"/>
              <a:cs typeface="Calibri"/>
              <a:sym typeface="Calibri"/>
            </a:endParaRPr>
          </a:p>
        </p:txBody>
      </p:sp>
      <p:pic>
        <p:nvPicPr>
          <p:cNvPr descr="img/p25_0.jpg" id="373" name="Google Shape;373;p33"/>
          <p:cNvPicPr preferRelativeResize="0"/>
          <p:nvPr/>
        </p:nvPicPr>
        <p:blipFill rotWithShape="1">
          <a:blip r:embed="rId6">
            <a:alphaModFix/>
          </a:blip>
          <a:srcRect b="0" l="0" r="0" t="0"/>
          <a:stretch/>
        </p:blipFill>
        <p:spPr>
          <a:xfrm>
            <a:off x="2001488" y="1146598"/>
            <a:ext cx="5975595" cy="4828033"/>
          </a:xfrm>
          <a:prstGeom prst="rect">
            <a:avLst/>
          </a:prstGeom>
          <a:noFill/>
          <a:ln>
            <a:noFill/>
          </a:ln>
        </p:spPr>
      </p:pic>
      <p:pic>
        <p:nvPicPr>
          <p:cNvPr id="374" name="Google Shape;374;p33" title="Screenshot_20260914_230548.png"/>
          <p:cNvPicPr preferRelativeResize="0"/>
          <p:nvPr/>
        </p:nvPicPr>
        <p:blipFill>
          <a:blip r:embed="rId7">
            <a:alphaModFix/>
          </a:blip>
          <a:stretch>
            <a:fillRect/>
          </a:stretch>
        </p:blipFill>
        <p:spPr>
          <a:xfrm>
            <a:off x="411475" y="4590250"/>
            <a:ext cx="3276600" cy="1676400"/>
          </a:xfrm>
          <a:prstGeom prst="rect">
            <a:avLst/>
          </a:prstGeom>
          <a:noFill/>
          <a:ln>
            <a:noFill/>
          </a:ln>
        </p:spPr>
      </p:pic>
      <p:pic>
        <p:nvPicPr>
          <p:cNvPr id="375" name="Google Shape;375;p33" title="mounted-lightning-arrestor-coax-pass-through-enclosure-v0-u3pd2szdtlrf1.jpg"/>
          <p:cNvPicPr preferRelativeResize="0"/>
          <p:nvPr/>
        </p:nvPicPr>
        <p:blipFill>
          <a:blip r:embed="rId8">
            <a:alphaModFix/>
          </a:blip>
          <a:stretch>
            <a:fillRect/>
          </a:stretch>
        </p:blipFill>
        <p:spPr>
          <a:xfrm>
            <a:off x="8126275" y="1525400"/>
            <a:ext cx="3883549" cy="51780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descr="img/motif.jpg" id="381" name="Google Shape;381;p34"/>
          <p:cNvPicPr preferRelativeResize="0"/>
          <p:nvPr/>
        </p:nvPicPr>
        <p:blipFill rotWithShape="1">
          <a:blip r:embed="rId3">
            <a:alphaModFix/>
          </a:blip>
          <a:srcRect b="0" l="0" r="0" t="0"/>
          <a:stretch/>
        </p:blipFill>
        <p:spPr>
          <a:xfrm>
            <a:off x="411480" y="384048"/>
            <a:ext cx="914400" cy="882396"/>
          </a:xfrm>
          <a:prstGeom prst="rect">
            <a:avLst/>
          </a:prstGeom>
          <a:noFill/>
          <a:ln>
            <a:noFill/>
          </a:ln>
        </p:spPr>
      </p:pic>
      <p:pic>
        <p:nvPicPr>
          <p:cNvPr descr="img/rule.jpg" id="382" name="Google Shape;382;p34"/>
          <p:cNvPicPr preferRelativeResize="0"/>
          <p:nvPr/>
        </p:nvPicPr>
        <p:blipFill rotWithShape="1">
          <a:blip r:embed="rId4">
            <a:alphaModFix/>
          </a:blip>
          <a:srcRect b="0" l="0" r="0" t="0"/>
          <a:stretch/>
        </p:blipFill>
        <p:spPr>
          <a:xfrm>
            <a:off x="1316736" y="1052904"/>
            <a:ext cx="10222992" cy="28346"/>
          </a:xfrm>
          <a:prstGeom prst="rect">
            <a:avLst/>
          </a:prstGeom>
          <a:noFill/>
          <a:ln>
            <a:noFill/>
          </a:ln>
        </p:spPr>
      </p:pic>
      <p:pic>
        <p:nvPicPr>
          <p:cNvPr descr="img/logo.jpg" id="383" name="Google Shape;383;p34"/>
          <p:cNvPicPr preferRelativeResize="0"/>
          <p:nvPr/>
        </p:nvPicPr>
        <p:blipFill rotWithShape="1">
          <a:blip r:embed="rId5">
            <a:alphaModFix/>
          </a:blip>
          <a:srcRect b="0" l="0" r="0" t="0"/>
          <a:stretch/>
        </p:blipFill>
        <p:spPr>
          <a:xfrm>
            <a:off x="10835640" y="274320"/>
            <a:ext cx="868680" cy="868680"/>
          </a:xfrm>
          <a:prstGeom prst="rect">
            <a:avLst/>
          </a:prstGeom>
          <a:noFill/>
          <a:ln>
            <a:noFill/>
          </a:ln>
        </p:spPr>
      </p:pic>
      <p:sp>
        <p:nvSpPr>
          <p:cNvPr id="384" name="Google Shape;384;p34"/>
          <p:cNvSpPr txBox="1"/>
          <p:nvPr/>
        </p:nvSpPr>
        <p:spPr>
          <a:xfrm>
            <a:off x="1444752" y="54864"/>
            <a:ext cx="9235440" cy="932688"/>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333399"/>
              </a:buClr>
              <a:buSzPts val="3200"/>
              <a:buFont typeface="Arial"/>
              <a:buNone/>
            </a:pPr>
            <a:r>
              <a:rPr b="1" i="0" lang="en-US" sz="3200" u="none" cap="none" strike="noStrike">
                <a:solidFill>
                  <a:srgbClr val="333399"/>
                </a:solidFill>
                <a:latin typeface="Arial"/>
                <a:ea typeface="Arial"/>
                <a:cs typeface="Arial"/>
                <a:sym typeface="Arial"/>
              </a:rPr>
              <a:t>Q &amp; A</a:t>
            </a:r>
            <a:endParaRPr b="0" i="0" sz="3200" u="none" cap="none" strike="noStrike">
              <a:solidFill>
                <a:schemeClr val="dk1"/>
              </a:solidFill>
              <a:latin typeface="Calibri"/>
              <a:ea typeface="Calibri"/>
              <a:cs typeface="Calibri"/>
              <a:sym typeface="Calibri"/>
            </a:endParaRPr>
          </a:p>
        </p:txBody>
      </p:sp>
      <p:sp>
        <p:nvSpPr>
          <p:cNvPr id="385" name="Google Shape;385;p34"/>
          <p:cNvSpPr txBox="1"/>
          <p:nvPr/>
        </p:nvSpPr>
        <p:spPr>
          <a:xfrm>
            <a:off x="960120" y="1572768"/>
            <a:ext cx="10332720" cy="4782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5000"/>
              </a:lnSpc>
              <a:spcBef>
                <a:spcPts val="0"/>
              </a:spcBef>
              <a:spcAft>
                <a:spcPts val="0"/>
              </a:spcAft>
              <a:buClr>
                <a:srgbClr val="000000"/>
              </a:buClr>
              <a:buSzPts val="2600"/>
              <a:buFont typeface="Arial"/>
              <a:buChar char="•"/>
            </a:pPr>
            <a:r>
              <a:rPr b="0" i="0" lang="en-US" sz="2600" u="none" cap="none" strike="noStrike">
                <a:solidFill>
                  <a:srgbClr val="000000"/>
                </a:solidFill>
                <a:latin typeface="Arial"/>
                <a:ea typeface="Arial"/>
                <a:cs typeface="Arial"/>
                <a:sym typeface="Arial"/>
              </a:rPr>
              <a:t>Over – to you</a:t>
            </a:r>
            <a:endParaRPr b="0" i="0" sz="26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